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A8C090D-0C44-4379-B836-039101D5394C}"/>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97515C6B-89FB-47F6-94E8-185F0C0A4E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D379F514-FB38-4A8D-9384-40073681D4F6}"/>
              </a:ext>
            </a:extLst>
          </p:cNvPr>
          <p:cNvSpPr>
            <a:spLocks noGrp="1"/>
          </p:cNvSpPr>
          <p:nvPr>
            <p:ph type="dt" sz="half" idx="10"/>
          </p:nvPr>
        </p:nvSpPr>
        <p:spPr/>
        <p:txBody>
          <a:bodyPr/>
          <a:lstStyle/>
          <a:p>
            <a:fld id="{B8ED6D1E-F82B-40EC-951F-2E8BE1F9BCEE}" type="datetimeFigureOut">
              <a:rPr lang="tr-TR" smtClean="0"/>
              <a:t>15.11.2022</a:t>
            </a:fld>
            <a:endParaRPr lang="tr-TR"/>
          </a:p>
        </p:txBody>
      </p:sp>
      <p:sp>
        <p:nvSpPr>
          <p:cNvPr id="5" name="Alt Bilgi Yer Tutucusu 4">
            <a:extLst>
              <a:ext uri="{FF2B5EF4-FFF2-40B4-BE49-F238E27FC236}">
                <a16:creationId xmlns:a16="http://schemas.microsoft.com/office/drawing/2014/main" id="{C69BBDEB-58E8-408C-9225-1297A00645F0}"/>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27EB3167-B1F3-4596-8F03-DD6F3E950463}"/>
              </a:ext>
            </a:extLst>
          </p:cNvPr>
          <p:cNvSpPr>
            <a:spLocks noGrp="1"/>
          </p:cNvSpPr>
          <p:nvPr>
            <p:ph type="sldNum" sz="quarter" idx="12"/>
          </p:nvPr>
        </p:nvSpPr>
        <p:spPr/>
        <p:txBody>
          <a:bodyPr/>
          <a:lstStyle/>
          <a:p>
            <a:fld id="{E8AE9BC6-F6C2-42B4-81E7-556E945D6BC4}" type="slidenum">
              <a:rPr lang="tr-TR" smtClean="0"/>
              <a:t>‹#›</a:t>
            </a:fld>
            <a:endParaRPr lang="tr-TR"/>
          </a:p>
        </p:txBody>
      </p:sp>
    </p:spTree>
    <p:extLst>
      <p:ext uri="{BB962C8B-B14F-4D97-AF65-F5344CB8AC3E}">
        <p14:creationId xmlns:p14="http://schemas.microsoft.com/office/powerpoint/2010/main" val="750802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81B06E8-6F9F-4CD6-865B-2F0D25EAC857}"/>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0B82484E-2B6D-4C27-BD6C-8496A3710713}"/>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3F313A6E-72BD-4EBA-A135-E6F6208A2BBE}"/>
              </a:ext>
            </a:extLst>
          </p:cNvPr>
          <p:cNvSpPr>
            <a:spLocks noGrp="1"/>
          </p:cNvSpPr>
          <p:nvPr>
            <p:ph type="dt" sz="half" idx="10"/>
          </p:nvPr>
        </p:nvSpPr>
        <p:spPr/>
        <p:txBody>
          <a:bodyPr/>
          <a:lstStyle/>
          <a:p>
            <a:fld id="{B8ED6D1E-F82B-40EC-951F-2E8BE1F9BCEE}" type="datetimeFigureOut">
              <a:rPr lang="tr-TR" smtClean="0"/>
              <a:t>15.11.2022</a:t>
            </a:fld>
            <a:endParaRPr lang="tr-TR"/>
          </a:p>
        </p:txBody>
      </p:sp>
      <p:sp>
        <p:nvSpPr>
          <p:cNvPr id="5" name="Alt Bilgi Yer Tutucusu 4">
            <a:extLst>
              <a:ext uri="{FF2B5EF4-FFF2-40B4-BE49-F238E27FC236}">
                <a16:creationId xmlns:a16="http://schemas.microsoft.com/office/drawing/2014/main" id="{58EE6319-6992-4D6B-ACBE-66EA9FF8251E}"/>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AB8F882D-FE41-4CC6-B7EA-700554ED82C1}"/>
              </a:ext>
            </a:extLst>
          </p:cNvPr>
          <p:cNvSpPr>
            <a:spLocks noGrp="1"/>
          </p:cNvSpPr>
          <p:nvPr>
            <p:ph type="sldNum" sz="quarter" idx="12"/>
          </p:nvPr>
        </p:nvSpPr>
        <p:spPr/>
        <p:txBody>
          <a:bodyPr/>
          <a:lstStyle/>
          <a:p>
            <a:fld id="{E8AE9BC6-F6C2-42B4-81E7-556E945D6BC4}" type="slidenum">
              <a:rPr lang="tr-TR" smtClean="0"/>
              <a:t>‹#›</a:t>
            </a:fld>
            <a:endParaRPr lang="tr-TR"/>
          </a:p>
        </p:txBody>
      </p:sp>
    </p:spTree>
    <p:extLst>
      <p:ext uri="{BB962C8B-B14F-4D97-AF65-F5344CB8AC3E}">
        <p14:creationId xmlns:p14="http://schemas.microsoft.com/office/powerpoint/2010/main" val="3617696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2707E26A-D70E-4904-B7D1-D875F97D9EBF}"/>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71A0CECD-D712-43F1-B254-8682F35B404C}"/>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D52A0BC6-2575-48DD-B55C-64A6D9883176}"/>
              </a:ext>
            </a:extLst>
          </p:cNvPr>
          <p:cNvSpPr>
            <a:spLocks noGrp="1"/>
          </p:cNvSpPr>
          <p:nvPr>
            <p:ph type="dt" sz="half" idx="10"/>
          </p:nvPr>
        </p:nvSpPr>
        <p:spPr/>
        <p:txBody>
          <a:bodyPr/>
          <a:lstStyle/>
          <a:p>
            <a:fld id="{B8ED6D1E-F82B-40EC-951F-2E8BE1F9BCEE}" type="datetimeFigureOut">
              <a:rPr lang="tr-TR" smtClean="0"/>
              <a:t>15.11.2022</a:t>
            </a:fld>
            <a:endParaRPr lang="tr-TR"/>
          </a:p>
        </p:txBody>
      </p:sp>
      <p:sp>
        <p:nvSpPr>
          <p:cNvPr id="5" name="Alt Bilgi Yer Tutucusu 4">
            <a:extLst>
              <a:ext uri="{FF2B5EF4-FFF2-40B4-BE49-F238E27FC236}">
                <a16:creationId xmlns:a16="http://schemas.microsoft.com/office/drawing/2014/main" id="{B4589897-9A90-46C1-A830-DB9F36104D0F}"/>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6DBD923A-7DEE-4026-8223-C9899ADC187C}"/>
              </a:ext>
            </a:extLst>
          </p:cNvPr>
          <p:cNvSpPr>
            <a:spLocks noGrp="1"/>
          </p:cNvSpPr>
          <p:nvPr>
            <p:ph type="sldNum" sz="quarter" idx="12"/>
          </p:nvPr>
        </p:nvSpPr>
        <p:spPr/>
        <p:txBody>
          <a:bodyPr/>
          <a:lstStyle/>
          <a:p>
            <a:fld id="{E8AE9BC6-F6C2-42B4-81E7-556E945D6BC4}" type="slidenum">
              <a:rPr lang="tr-TR" smtClean="0"/>
              <a:t>‹#›</a:t>
            </a:fld>
            <a:endParaRPr lang="tr-TR"/>
          </a:p>
        </p:txBody>
      </p:sp>
    </p:spTree>
    <p:extLst>
      <p:ext uri="{BB962C8B-B14F-4D97-AF65-F5344CB8AC3E}">
        <p14:creationId xmlns:p14="http://schemas.microsoft.com/office/powerpoint/2010/main" val="661081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B63CE7B-7DC2-4690-8F98-36BDD88E550A}"/>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EEF835F6-58E4-4429-9588-BEBD15799668}"/>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23C8B06A-2A0D-4260-8256-E5D8486659E5}"/>
              </a:ext>
            </a:extLst>
          </p:cNvPr>
          <p:cNvSpPr>
            <a:spLocks noGrp="1"/>
          </p:cNvSpPr>
          <p:nvPr>
            <p:ph type="dt" sz="half" idx="10"/>
          </p:nvPr>
        </p:nvSpPr>
        <p:spPr/>
        <p:txBody>
          <a:bodyPr/>
          <a:lstStyle/>
          <a:p>
            <a:fld id="{B8ED6D1E-F82B-40EC-951F-2E8BE1F9BCEE}" type="datetimeFigureOut">
              <a:rPr lang="tr-TR" smtClean="0"/>
              <a:t>15.11.2022</a:t>
            </a:fld>
            <a:endParaRPr lang="tr-TR"/>
          </a:p>
        </p:txBody>
      </p:sp>
      <p:sp>
        <p:nvSpPr>
          <p:cNvPr id="5" name="Alt Bilgi Yer Tutucusu 4">
            <a:extLst>
              <a:ext uri="{FF2B5EF4-FFF2-40B4-BE49-F238E27FC236}">
                <a16:creationId xmlns:a16="http://schemas.microsoft.com/office/drawing/2014/main" id="{6797D365-854B-4DEB-94C5-C222969D8D2A}"/>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FEF0F0C-4E5D-4F74-93A5-4E5EDF712FE9}"/>
              </a:ext>
            </a:extLst>
          </p:cNvPr>
          <p:cNvSpPr>
            <a:spLocks noGrp="1"/>
          </p:cNvSpPr>
          <p:nvPr>
            <p:ph type="sldNum" sz="quarter" idx="12"/>
          </p:nvPr>
        </p:nvSpPr>
        <p:spPr/>
        <p:txBody>
          <a:bodyPr/>
          <a:lstStyle/>
          <a:p>
            <a:fld id="{E8AE9BC6-F6C2-42B4-81E7-556E945D6BC4}" type="slidenum">
              <a:rPr lang="tr-TR" smtClean="0"/>
              <a:t>‹#›</a:t>
            </a:fld>
            <a:endParaRPr lang="tr-TR"/>
          </a:p>
        </p:txBody>
      </p:sp>
    </p:spTree>
    <p:extLst>
      <p:ext uri="{BB962C8B-B14F-4D97-AF65-F5344CB8AC3E}">
        <p14:creationId xmlns:p14="http://schemas.microsoft.com/office/powerpoint/2010/main" val="2948797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0F8F41D-2214-4604-8E4B-81CD1B21D20D}"/>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087CBA23-6F32-4D15-9237-AAC47209CB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92E0D9B8-DFE3-4442-9590-BCE843F15554}"/>
              </a:ext>
            </a:extLst>
          </p:cNvPr>
          <p:cNvSpPr>
            <a:spLocks noGrp="1"/>
          </p:cNvSpPr>
          <p:nvPr>
            <p:ph type="dt" sz="half" idx="10"/>
          </p:nvPr>
        </p:nvSpPr>
        <p:spPr/>
        <p:txBody>
          <a:bodyPr/>
          <a:lstStyle/>
          <a:p>
            <a:fld id="{B8ED6D1E-F82B-40EC-951F-2E8BE1F9BCEE}" type="datetimeFigureOut">
              <a:rPr lang="tr-TR" smtClean="0"/>
              <a:t>15.11.2022</a:t>
            </a:fld>
            <a:endParaRPr lang="tr-TR"/>
          </a:p>
        </p:txBody>
      </p:sp>
      <p:sp>
        <p:nvSpPr>
          <p:cNvPr id="5" name="Alt Bilgi Yer Tutucusu 4">
            <a:extLst>
              <a:ext uri="{FF2B5EF4-FFF2-40B4-BE49-F238E27FC236}">
                <a16:creationId xmlns:a16="http://schemas.microsoft.com/office/drawing/2014/main" id="{D318B097-CCB3-41FF-8954-9561AC3660F1}"/>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F91BAC32-2E2B-4985-ACF1-828D73270F64}"/>
              </a:ext>
            </a:extLst>
          </p:cNvPr>
          <p:cNvSpPr>
            <a:spLocks noGrp="1"/>
          </p:cNvSpPr>
          <p:nvPr>
            <p:ph type="sldNum" sz="quarter" idx="12"/>
          </p:nvPr>
        </p:nvSpPr>
        <p:spPr/>
        <p:txBody>
          <a:bodyPr/>
          <a:lstStyle/>
          <a:p>
            <a:fld id="{E8AE9BC6-F6C2-42B4-81E7-556E945D6BC4}" type="slidenum">
              <a:rPr lang="tr-TR" smtClean="0"/>
              <a:t>‹#›</a:t>
            </a:fld>
            <a:endParaRPr lang="tr-TR"/>
          </a:p>
        </p:txBody>
      </p:sp>
    </p:spTree>
    <p:extLst>
      <p:ext uri="{BB962C8B-B14F-4D97-AF65-F5344CB8AC3E}">
        <p14:creationId xmlns:p14="http://schemas.microsoft.com/office/powerpoint/2010/main" val="20234528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28D0F7C-71F2-40FE-939F-BB593E68FB46}"/>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82584669-7D97-4E64-A5F4-5DEC946D0FA6}"/>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6A85A703-4E21-4212-A35B-9AE35F63D018}"/>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C7DC9162-8E51-4397-95E2-F582F373DE45}"/>
              </a:ext>
            </a:extLst>
          </p:cNvPr>
          <p:cNvSpPr>
            <a:spLocks noGrp="1"/>
          </p:cNvSpPr>
          <p:nvPr>
            <p:ph type="dt" sz="half" idx="10"/>
          </p:nvPr>
        </p:nvSpPr>
        <p:spPr/>
        <p:txBody>
          <a:bodyPr/>
          <a:lstStyle/>
          <a:p>
            <a:fld id="{B8ED6D1E-F82B-40EC-951F-2E8BE1F9BCEE}" type="datetimeFigureOut">
              <a:rPr lang="tr-TR" smtClean="0"/>
              <a:t>15.11.2022</a:t>
            </a:fld>
            <a:endParaRPr lang="tr-TR"/>
          </a:p>
        </p:txBody>
      </p:sp>
      <p:sp>
        <p:nvSpPr>
          <p:cNvPr id="6" name="Alt Bilgi Yer Tutucusu 5">
            <a:extLst>
              <a:ext uri="{FF2B5EF4-FFF2-40B4-BE49-F238E27FC236}">
                <a16:creationId xmlns:a16="http://schemas.microsoft.com/office/drawing/2014/main" id="{F770DA4F-5F56-45DA-BCE7-30EAC51F4D8D}"/>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AA10F146-E9E0-4E11-A7B9-A14B2F042459}"/>
              </a:ext>
            </a:extLst>
          </p:cNvPr>
          <p:cNvSpPr>
            <a:spLocks noGrp="1"/>
          </p:cNvSpPr>
          <p:nvPr>
            <p:ph type="sldNum" sz="quarter" idx="12"/>
          </p:nvPr>
        </p:nvSpPr>
        <p:spPr/>
        <p:txBody>
          <a:bodyPr/>
          <a:lstStyle/>
          <a:p>
            <a:fld id="{E8AE9BC6-F6C2-42B4-81E7-556E945D6BC4}" type="slidenum">
              <a:rPr lang="tr-TR" smtClean="0"/>
              <a:t>‹#›</a:t>
            </a:fld>
            <a:endParaRPr lang="tr-TR"/>
          </a:p>
        </p:txBody>
      </p:sp>
    </p:spTree>
    <p:extLst>
      <p:ext uri="{BB962C8B-B14F-4D97-AF65-F5344CB8AC3E}">
        <p14:creationId xmlns:p14="http://schemas.microsoft.com/office/powerpoint/2010/main" val="1704975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34F1CC9-FF0B-4037-B6C2-705B32D6914E}"/>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A9B19F8F-4CE4-418C-85DA-BBB95F7979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04E204AB-5077-4D4A-9795-78AD550F2DFA}"/>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CC9B856D-7DF5-4B4F-9CC7-2FDE4A9B20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5FCBE13F-6907-4D17-B42E-51FD4126E39D}"/>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CE2BB4BE-991B-4B52-9664-35D2DFB3537E}"/>
              </a:ext>
            </a:extLst>
          </p:cNvPr>
          <p:cNvSpPr>
            <a:spLocks noGrp="1"/>
          </p:cNvSpPr>
          <p:nvPr>
            <p:ph type="dt" sz="half" idx="10"/>
          </p:nvPr>
        </p:nvSpPr>
        <p:spPr/>
        <p:txBody>
          <a:bodyPr/>
          <a:lstStyle/>
          <a:p>
            <a:fld id="{B8ED6D1E-F82B-40EC-951F-2E8BE1F9BCEE}" type="datetimeFigureOut">
              <a:rPr lang="tr-TR" smtClean="0"/>
              <a:t>15.11.2022</a:t>
            </a:fld>
            <a:endParaRPr lang="tr-TR"/>
          </a:p>
        </p:txBody>
      </p:sp>
      <p:sp>
        <p:nvSpPr>
          <p:cNvPr id="8" name="Alt Bilgi Yer Tutucusu 7">
            <a:extLst>
              <a:ext uri="{FF2B5EF4-FFF2-40B4-BE49-F238E27FC236}">
                <a16:creationId xmlns:a16="http://schemas.microsoft.com/office/drawing/2014/main" id="{06C2D7CA-5DE6-4EB5-9DF5-BAD95BBB9204}"/>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B39EE4DC-F9ED-41A0-8363-05CB2346BC38}"/>
              </a:ext>
            </a:extLst>
          </p:cNvPr>
          <p:cNvSpPr>
            <a:spLocks noGrp="1"/>
          </p:cNvSpPr>
          <p:nvPr>
            <p:ph type="sldNum" sz="quarter" idx="12"/>
          </p:nvPr>
        </p:nvSpPr>
        <p:spPr/>
        <p:txBody>
          <a:bodyPr/>
          <a:lstStyle/>
          <a:p>
            <a:fld id="{E8AE9BC6-F6C2-42B4-81E7-556E945D6BC4}" type="slidenum">
              <a:rPr lang="tr-TR" smtClean="0"/>
              <a:t>‹#›</a:t>
            </a:fld>
            <a:endParaRPr lang="tr-TR"/>
          </a:p>
        </p:txBody>
      </p:sp>
    </p:spTree>
    <p:extLst>
      <p:ext uri="{BB962C8B-B14F-4D97-AF65-F5344CB8AC3E}">
        <p14:creationId xmlns:p14="http://schemas.microsoft.com/office/powerpoint/2010/main" val="30763452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6B43C0F-7091-40ED-BDA8-5A4BFCCCADA4}"/>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CBBAF767-AA4E-445B-9D0D-56BECD162EFA}"/>
              </a:ext>
            </a:extLst>
          </p:cNvPr>
          <p:cNvSpPr>
            <a:spLocks noGrp="1"/>
          </p:cNvSpPr>
          <p:nvPr>
            <p:ph type="dt" sz="half" idx="10"/>
          </p:nvPr>
        </p:nvSpPr>
        <p:spPr/>
        <p:txBody>
          <a:bodyPr/>
          <a:lstStyle/>
          <a:p>
            <a:fld id="{B8ED6D1E-F82B-40EC-951F-2E8BE1F9BCEE}" type="datetimeFigureOut">
              <a:rPr lang="tr-TR" smtClean="0"/>
              <a:t>15.11.2022</a:t>
            </a:fld>
            <a:endParaRPr lang="tr-TR"/>
          </a:p>
        </p:txBody>
      </p:sp>
      <p:sp>
        <p:nvSpPr>
          <p:cNvPr id="4" name="Alt Bilgi Yer Tutucusu 3">
            <a:extLst>
              <a:ext uri="{FF2B5EF4-FFF2-40B4-BE49-F238E27FC236}">
                <a16:creationId xmlns:a16="http://schemas.microsoft.com/office/drawing/2014/main" id="{3E23DA1C-C3A8-4DE3-B477-6858DC6B72E0}"/>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B5F33E94-0CDD-4099-8FE1-02A241CB2A5B}"/>
              </a:ext>
            </a:extLst>
          </p:cNvPr>
          <p:cNvSpPr>
            <a:spLocks noGrp="1"/>
          </p:cNvSpPr>
          <p:nvPr>
            <p:ph type="sldNum" sz="quarter" idx="12"/>
          </p:nvPr>
        </p:nvSpPr>
        <p:spPr/>
        <p:txBody>
          <a:bodyPr/>
          <a:lstStyle/>
          <a:p>
            <a:fld id="{E8AE9BC6-F6C2-42B4-81E7-556E945D6BC4}" type="slidenum">
              <a:rPr lang="tr-TR" smtClean="0"/>
              <a:t>‹#›</a:t>
            </a:fld>
            <a:endParaRPr lang="tr-TR"/>
          </a:p>
        </p:txBody>
      </p:sp>
    </p:spTree>
    <p:extLst>
      <p:ext uri="{BB962C8B-B14F-4D97-AF65-F5344CB8AC3E}">
        <p14:creationId xmlns:p14="http://schemas.microsoft.com/office/powerpoint/2010/main" val="1248270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55937F04-27AF-4A28-AFF2-0416F5519178}"/>
              </a:ext>
            </a:extLst>
          </p:cNvPr>
          <p:cNvSpPr>
            <a:spLocks noGrp="1"/>
          </p:cNvSpPr>
          <p:nvPr>
            <p:ph type="dt" sz="half" idx="10"/>
          </p:nvPr>
        </p:nvSpPr>
        <p:spPr/>
        <p:txBody>
          <a:bodyPr/>
          <a:lstStyle/>
          <a:p>
            <a:fld id="{B8ED6D1E-F82B-40EC-951F-2E8BE1F9BCEE}" type="datetimeFigureOut">
              <a:rPr lang="tr-TR" smtClean="0"/>
              <a:t>15.11.2022</a:t>
            </a:fld>
            <a:endParaRPr lang="tr-TR"/>
          </a:p>
        </p:txBody>
      </p:sp>
      <p:sp>
        <p:nvSpPr>
          <p:cNvPr id="3" name="Alt Bilgi Yer Tutucusu 2">
            <a:extLst>
              <a:ext uri="{FF2B5EF4-FFF2-40B4-BE49-F238E27FC236}">
                <a16:creationId xmlns:a16="http://schemas.microsoft.com/office/drawing/2014/main" id="{ECCA0FD8-F296-4F87-8878-BE7F0C57A291}"/>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148AC624-1437-42A7-8376-283DA2D6A715}"/>
              </a:ext>
            </a:extLst>
          </p:cNvPr>
          <p:cNvSpPr>
            <a:spLocks noGrp="1"/>
          </p:cNvSpPr>
          <p:nvPr>
            <p:ph type="sldNum" sz="quarter" idx="12"/>
          </p:nvPr>
        </p:nvSpPr>
        <p:spPr/>
        <p:txBody>
          <a:bodyPr/>
          <a:lstStyle/>
          <a:p>
            <a:fld id="{E8AE9BC6-F6C2-42B4-81E7-556E945D6BC4}" type="slidenum">
              <a:rPr lang="tr-TR" smtClean="0"/>
              <a:t>‹#›</a:t>
            </a:fld>
            <a:endParaRPr lang="tr-TR"/>
          </a:p>
        </p:txBody>
      </p:sp>
    </p:spTree>
    <p:extLst>
      <p:ext uri="{BB962C8B-B14F-4D97-AF65-F5344CB8AC3E}">
        <p14:creationId xmlns:p14="http://schemas.microsoft.com/office/powerpoint/2010/main" val="3529455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6A9FF20-18A1-47EE-ABA7-784E21FA19BA}"/>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82DAC8C0-A55C-46E3-9C7C-1D62D29EEE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1A1BB2AF-DB5E-44D2-B27A-B57FC34787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5E3E2BF1-3EE0-438F-8CEA-3F547F28F29A}"/>
              </a:ext>
            </a:extLst>
          </p:cNvPr>
          <p:cNvSpPr>
            <a:spLocks noGrp="1"/>
          </p:cNvSpPr>
          <p:nvPr>
            <p:ph type="dt" sz="half" idx="10"/>
          </p:nvPr>
        </p:nvSpPr>
        <p:spPr/>
        <p:txBody>
          <a:bodyPr/>
          <a:lstStyle/>
          <a:p>
            <a:fld id="{B8ED6D1E-F82B-40EC-951F-2E8BE1F9BCEE}" type="datetimeFigureOut">
              <a:rPr lang="tr-TR" smtClean="0"/>
              <a:t>15.11.2022</a:t>
            </a:fld>
            <a:endParaRPr lang="tr-TR"/>
          </a:p>
        </p:txBody>
      </p:sp>
      <p:sp>
        <p:nvSpPr>
          <p:cNvPr id="6" name="Alt Bilgi Yer Tutucusu 5">
            <a:extLst>
              <a:ext uri="{FF2B5EF4-FFF2-40B4-BE49-F238E27FC236}">
                <a16:creationId xmlns:a16="http://schemas.microsoft.com/office/drawing/2014/main" id="{92F0F857-BD43-4B90-8FF8-095D4578DF3F}"/>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74E05F25-9035-4275-94CD-353471ECE0BA}"/>
              </a:ext>
            </a:extLst>
          </p:cNvPr>
          <p:cNvSpPr>
            <a:spLocks noGrp="1"/>
          </p:cNvSpPr>
          <p:nvPr>
            <p:ph type="sldNum" sz="quarter" idx="12"/>
          </p:nvPr>
        </p:nvSpPr>
        <p:spPr/>
        <p:txBody>
          <a:bodyPr/>
          <a:lstStyle/>
          <a:p>
            <a:fld id="{E8AE9BC6-F6C2-42B4-81E7-556E945D6BC4}" type="slidenum">
              <a:rPr lang="tr-TR" smtClean="0"/>
              <a:t>‹#›</a:t>
            </a:fld>
            <a:endParaRPr lang="tr-TR"/>
          </a:p>
        </p:txBody>
      </p:sp>
    </p:spTree>
    <p:extLst>
      <p:ext uri="{BB962C8B-B14F-4D97-AF65-F5344CB8AC3E}">
        <p14:creationId xmlns:p14="http://schemas.microsoft.com/office/powerpoint/2010/main" val="245096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B576225-A085-4F7E-8020-6FF5A39F5B1B}"/>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CDFBF388-07D2-4D7C-AC31-349FB5DA85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894B85CD-026A-422B-83B4-A9EB2601B9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7C949047-EDCC-4094-9AD1-A0B3B9CD554A}"/>
              </a:ext>
            </a:extLst>
          </p:cNvPr>
          <p:cNvSpPr>
            <a:spLocks noGrp="1"/>
          </p:cNvSpPr>
          <p:nvPr>
            <p:ph type="dt" sz="half" idx="10"/>
          </p:nvPr>
        </p:nvSpPr>
        <p:spPr/>
        <p:txBody>
          <a:bodyPr/>
          <a:lstStyle/>
          <a:p>
            <a:fld id="{B8ED6D1E-F82B-40EC-951F-2E8BE1F9BCEE}" type="datetimeFigureOut">
              <a:rPr lang="tr-TR" smtClean="0"/>
              <a:t>15.11.2022</a:t>
            </a:fld>
            <a:endParaRPr lang="tr-TR"/>
          </a:p>
        </p:txBody>
      </p:sp>
      <p:sp>
        <p:nvSpPr>
          <p:cNvPr id="6" name="Alt Bilgi Yer Tutucusu 5">
            <a:extLst>
              <a:ext uri="{FF2B5EF4-FFF2-40B4-BE49-F238E27FC236}">
                <a16:creationId xmlns:a16="http://schemas.microsoft.com/office/drawing/2014/main" id="{FC9236FB-DB4B-45FE-AE4E-BBB3861CE13C}"/>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0D4AF3F4-25B2-45B7-9D61-8D8D992BB6EA}"/>
              </a:ext>
            </a:extLst>
          </p:cNvPr>
          <p:cNvSpPr>
            <a:spLocks noGrp="1"/>
          </p:cNvSpPr>
          <p:nvPr>
            <p:ph type="sldNum" sz="quarter" idx="12"/>
          </p:nvPr>
        </p:nvSpPr>
        <p:spPr/>
        <p:txBody>
          <a:bodyPr/>
          <a:lstStyle/>
          <a:p>
            <a:fld id="{E8AE9BC6-F6C2-42B4-81E7-556E945D6BC4}" type="slidenum">
              <a:rPr lang="tr-TR" smtClean="0"/>
              <a:t>‹#›</a:t>
            </a:fld>
            <a:endParaRPr lang="tr-TR"/>
          </a:p>
        </p:txBody>
      </p:sp>
    </p:spTree>
    <p:extLst>
      <p:ext uri="{BB962C8B-B14F-4D97-AF65-F5344CB8AC3E}">
        <p14:creationId xmlns:p14="http://schemas.microsoft.com/office/powerpoint/2010/main" val="3702657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8446E500-1D74-400F-8BFD-FF2206A232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A806BA5F-3A04-4766-90AD-3CD592941D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37294177-687E-46FC-AF50-779F67A2A5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ED6D1E-F82B-40EC-951F-2E8BE1F9BCEE}" type="datetimeFigureOut">
              <a:rPr lang="tr-TR" smtClean="0"/>
              <a:t>15.11.2022</a:t>
            </a:fld>
            <a:endParaRPr lang="tr-TR"/>
          </a:p>
        </p:txBody>
      </p:sp>
      <p:sp>
        <p:nvSpPr>
          <p:cNvPr id="5" name="Alt Bilgi Yer Tutucusu 4">
            <a:extLst>
              <a:ext uri="{FF2B5EF4-FFF2-40B4-BE49-F238E27FC236}">
                <a16:creationId xmlns:a16="http://schemas.microsoft.com/office/drawing/2014/main" id="{58DE685A-42D0-4355-B749-C83E195443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71A46EC8-C9BA-4D41-84B5-BD9F24434C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AE9BC6-F6C2-42B4-81E7-556E945D6BC4}" type="slidenum">
              <a:rPr lang="tr-TR" smtClean="0"/>
              <a:t>‹#›</a:t>
            </a:fld>
            <a:endParaRPr lang="tr-TR"/>
          </a:p>
        </p:txBody>
      </p:sp>
    </p:spTree>
    <p:extLst>
      <p:ext uri="{BB962C8B-B14F-4D97-AF65-F5344CB8AC3E}">
        <p14:creationId xmlns:p14="http://schemas.microsoft.com/office/powerpoint/2010/main" val="20794536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1EA9C1F-9D89-4DEB-AB3B-3B2A9F5E21A9}"/>
              </a:ext>
            </a:extLst>
          </p:cNvPr>
          <p:cNvSpPr>
            <a:spLocks noGrp="1"/>
          </p:cNvSpPr>
          <p:nvPr>
            <p:ph type="ctrTitle"/>
          </p:nvPr>
        </p:nvSpPr>
        <p:spPr>
          <a:xfrm>
            <a:off x="421342" y="2849585"/>
            <a:ext cx="8588188" cy="997464"/>
          </a:xfrm>
        </p:spPr>
        <p:txBody>
          <a:bodyPr>
            <a:normAutofit/>
          </a:bodyPr>
          <a:lstStyle/>
          <a:p>
            <a:pPr algn="l"/>
            <a:r>
              <a:rPr lang="tr-TR" sz="3200" dirty="0">
                <a:latin typeface="Segoe UI Light" panose="020B0502040204020203" pitchFamily="34" charset="0"/>
                <a:cs typeface="Segoe UI Light" panose="020B0502040204020203" pitchFamily="34" charset="0"/>
              </a:rPr>
              <a:t>GÖRÜNTÜ İŞLEME TEKNİKLERİ KULLANILARAK</a:t>
            </a:r>
            <a:br>
              <a:rPr lang="en-US" sz="3200">
                <a:latin typeface="Segoe UI Light" panose="020B0502040204020203" pitchFamily="34" charset="0"/>
                <a:cs typeface="Segoe UI Light" panose="020B0502040204020203" pitchFamily="34" charset="0"/>
              </a:rPr>
            </a:br>
            <a:r>
              <a:rPr lang="en-US" sz="3200">
                <a:latin typeface="Segoe UI Light" panose="020B0502040204020203" pitchFamily="34" charset="0"/>
                <a:cs typeface="Segoe UI Light" panose="020B0502040204020203" pitchFamily="34" charset="0"/>
              </a:rPr>
              <a:t>KİRAZ MEYVESİNİN SINIFLANDIRILMASI</a:t>
            </a:r>
            <a:endParaRPr lang="tr-TR" sz="2800" dirty="0">
              <a:latin typeface="Segoe UI Light" panose="020B0502040204020203" pitchFamily="34" charset="0"/>
              <a:cs typeface="Segoe UI Light" panose="020B0502040204020203" pitchFamily="34" charset="0"/>
            </a:endParaRPr>
          </a:p>
        </p:txBody>
      </p:sp>
      <p:sp>
        <p:nvSpPr>
          <p:cNvPr id="3" name="Alt Başlık 2">
            <a:extLst>
              <a:ext uri="{FF2B5EF4-FFF2-40B4-BE49-F238E27FC236}">
                <a16:creationId xmlns:a16="http://schemas.microsoft.com/office/drawing/2014/main" id="{843959F1-80D7-4561-AD79-B64723F7D18C}"/>
              </a:ext>
            </a:extLst>
          </p:cNvPr>
          <p:cNvSpPr>
            <a:spLocks noGrp="1"/>
          </p:cNvSpPr>
          <p:nvPr>
            <p:ph type="subTitle" idx="1"/>
          </p:nvPr>
        </p:nvSpPr>
        <p:spPr>
          <a:xfrm>
            <a:off x="421342" y="3847049"/>
            <a:ext cx="9144000" cy="909918"/>
          </a:xfrm>
        </p:spPr>
        <p:txBody>
          <a:bodyPr/>
          <a:lstStyle/>
          <a:p>
            <a:pPr algn="l"/>
            <a:r>
              <a:rPr lang="en-US" dirty="0">
                <a:solidFill>
                  <a:srgbClr val="C00000"/>
                </a:solidFill>
                <a:latin typeface="Segoe UI Light" panose="020B0502040204020203" pitchFamily="34" charset="0"/>
                <a:cs typeface="Segoe UI Light" panose="020B0502040204020203" pitchFamily="34" charset="0"/>
              </a:rPr>
              <a:t>Nihat Akkaya - 02200201058</a:t>
            </a:r>
            <a:endParaRPr lang="tr-TR" dirty="0">
              <a:solidFill>
                <a:srgbClr val="C00000"/>
              </a:solidFill>
              <a:latin typeface="Segoe UI Light" panose="020B0502040204020203" pitchFamily="34" charset="0"/>
              <a:cs typeface="Segoe UI Light" panose="020B0502040204020203" pitchFamily="34" charset="0"/>
            </a:endParaRPr>
          </a:p>
        </p:txBody>
      </p:sp>
      <p:pic>
        <p:nvPicPr>
          <p:cNvPr id="9" name="Resim 8">
            <a:extLst>
              <a:ext uri="{FF2B5EF4-FFF2-40B4-BE49-F238E27FC236}">
                <a16:creationId xmlns:a16="http://schemas.microsoft.com/office/drawing/2014/main" id="{127DCD89-6B0C-4765-B8A6-AF8CE720700B}"/>
              </a:ext>
            </a:extLst>
          </p:cNvPr>
          <p:cNvPicPr>
            <a:picLocks noChangeAspect="1"/>
          </p:cNvPicPr>
          <p:nvPr/>
        </p:nvPicPr>
        <p:blipFill rotWithShape="1">
          <a:blip r:embed="rId2">
            <a:extLst>
              <a:ext uri="{28A0092B-C50C-407E-A947-70E740481C1C}">
                <a14:useLocalDpi xmlns:a14="http://schemas.microsoft.com/office/drawing/2010/main" val="0"/>
              </a:ext>
            </a:extLst>
          </a:blip>
          <a:srcRect l="26960" t="-1307" r="46487" b="1307"/>
          <a:stretch/>
        </p:blipFill>
        <p:spPr>
          <a:xfrm>
            <a:off x="9009530" y="-98612"/>
            <a:ext cx="2913530" cy="6956612"/>
          </a:xfrm>
          <a:prstGeom prst="rect">
            <a:avLst/>
          </a:prstGeom>
        </p:spPr>
      </p:pic>
    </p:spTree>
    <p:extLst>
      <p:ext uri="{BB962C8B-B14F-4D97-AF65-F5344CB8AC3E}">
        <p14:creationId xmlns:p14="http://schemas.microsoft.com/office/powerpoint/2010/main" val="38925049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89F6F6D-4ABF-4362-9AE4-4AE1D65D8D61}"/>
              </a:ext>
            </a:extLst>
          </p:cNvPr>
          <p:cNvSpPr>
            <a:spLocks noGrp="1"/>
          </p:cNvSpPr>
          <p:nvPr>
            <p:ph type="title"/>
          </p:nvPr>
        </p:nvSpPr>
        <p:spPr>
          <a:xfrm>
            <a:off x="838200" y="167902"/>
            <a:ext cx="10515600" cy="710640"/>
          </a:xfrm>
        </p:spPr>
        <p:txBody>
          <a:bodyPr>
            <a:normAutofit/>
          </a:bodyPr>
          <a:lstStyle/>
          <a:p>
            <a:r>
              <a:rPr lang="en-US" sz="3600" dirty="0" err="1">
                <a:latin typeface="+mn-lt"/>
                <a:cs typeface="Segoe UI Light" panose="020B0502040204020203" pitchFamily="34" charset="0"/>
              </a:rPr>
              <a:t>Sonuç</a:t>
            </a:r>
            <a:endParaRPr lang="tr-TR" sz="3600" dirty="0">
              <a:latin typeface="+mn-lt"/>
              <a:cs typeface="Segoe UI Light" panose="020B0502040204020203" pitchFamily="34" charset="0"/>
            </a:endParaRPr>
          </a:p>
        </p:txBody>
      </p:sp>
      <p:sp>
        <p:nvSpPr>
          <p:cNvPr id="7" name="Metin kutusu 6">
            <a:extLst>
              <a:ext uri="{FF2B5EF4-FFF2-40B4-BE49-F238E27FC236}">
                <a16:creationId xmlns:a16="http://schemas.microsoft.com/office/drawing/2014/main" id="{B201F2A6-BD98-4CF8-A92B-C6E404A6DFB8}"/>
              </a:ext>
            </a:extLst>
          </p:cNvPr>
          <p:cNvSpPr txBox="1"/>
          <p:nvPr/>
        </p:nvSpPr>
        <p:spPr>
          <a:xfrm>
            <a:off x="838200" y="1112423"/>
            <a:ext cx="11040035" cy="5632311"/>
          </a:xfrm>
          <a:prstGeom prst="rect">
            <a:avLst/>
          </a:prstGeom>
          <a:noFill/>
        </p:spPr>
        <p:txBody>
          <a:bodyPr wrap="square">
            <a:spAutoFit/>
          </a:bodyPr>
          <a:lstStyle/>
          <a:p>
            <a:r>
              <a:rPr lang="tr-TR" sz="2400" dirty="0"/>
              <a:t>Yapılan çalışmada, Ülkemizde yaygın olarak yetiştirilen ve en önemli ihracat ürünlerinden birisi olan kiraz meyvesinin klasik sınıflandırma yöntemleri yerine görüntü işleme teknikleri ile sınıflandırılması sağlanmıştır. Bu sayede önemli ihracat ürünlerinden biri olan kiraz meyvesinin uluslararası standartlara uygun olarak tasnif edilmesi sağlanacak ve ülke ekonomisine katkısı </a:t>
            </a:r>
            <a:r>
              <a:rPr lang="tr-TR" sz="2400" dirty="0" err="1"/>
              <a:t>dahada</a:t>
            </a:r>
            <a:r>
              <a:rPr lang="tr-TR" sz="2400" dirty="0"/>
              <a:t> arttırılacaktır. Yapılan çalışmada kiraz meyvesinin referans boyut değerleri isteğe göre değiştirilerek farklı boyutlarda sınıflama işlemleri de gerçekleştirilebilmektedir. Ayrıca kiraz meyvesinin sınıflandırılması için uygulanan algoritma ve filtreleme yöntemleri farklı meyvelerin sınıflandırılmasında da kullanılabilmektedir. Bu amaçla farklı meyvelere ait boyut bilgileri sisteme girilerek farklı meyvelerinde sınıflandırılması sağlanabilmektedir. Yapılan çalışma ile farklı büyüklükteki meyveler sistem tarafından başarılı bir şekilde değerlendirilerek sınıflandırılmıştır. Bu sayede kalite ve pazarlama için önemli bir etken olan sınıflandırma işlemi gerçekleştirilmiştir. </a:t>
            </a:r>
            <a:r>
              <a:rPr lang="tr-TR" sz="2400" dirty="0" err="1"/>
              <a:t>Matlab</a:t>
            </a:r>
            <a:r>
              <a:rPr lang="tr-TR" sz="2400" dirty="0"/>
              <a:t> programında görüntü işleme yöntemleri ile kiraz meyvesinin sınıflandırılması üzerine yapılmış bu çalışma, diğer çalışmalar içinde bir örnek teşkil edecektir</a:t>
            </a:r>
          </a:p>
        </p:txBody>
      </p:sp>
      <p:cxnSp>
        <p:nvCxnSpPr>
          <p:cNvPr id="9" name="Düz Bağlayıcı 8">
            <a:extLst>
              <a:ext uri="{FF2B5EF4-FFF2-40B4-BE49-F238E27FC236}">
                <a16:creationId xmlns:a16="http://schemas.microsoft.com/office/drawing/2014/main" id="{CADE103F-3D72-4408-9C4F-52EFBAA39276}"/>
              </a:ext>
            </a:extLst>
          </p:cNvPr>
          <p:cNvCxnSpPr>
            <a:cxnSpLocks/>
          </p:cNvCxnSpPr>
          <p:nvPr/>
        </p:nvCxnSpPr>
        <p:spPr>
          <a:xfrm>
            <a:off x="838200" y="878542"/>
            <a:ext cx="10515600"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11859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89F6F6D-4ABF-4362-9AE4-4AE1D65D8D61}"/>
              </a:ext>
            </a:extLst>
          </p:cNvPr>
          <p:cNvSpPr>
            <a:spLocks noGrp="1"/>
          </p:cNvSpPr>
          <p:nvPr>
            <p:ph type="title"/>
          </p:nvPr>
        </p:nvSpPr>
        <p:spPr>
          <a:xfrm>
            <a:off x="838200" y="167902"/>
            <a:ext cx="10515600" cy="710640"/>
          </a:xfrm>
        </p:spPr>
        <p:txBody>
          <a:bodyPr/>
          <a:lstStyle/>
          <a:p>
            <a:r>
              <a:rPr lang="en-US" dirty="0">
                <a:latin typeface="Segoe UI Light" panose="020B0502040204020203" pitchFamily="34" charset="0"/>
                <a:cs typeface="Segoe UI Light" panose="020B0502040204020203" pitchFamily="34" charset="0"/>
              </a:rPr>
              <a:t>ÖZ</a:t>
            </a:r>
            <a:endParaRPr lang="tr-TR" dirty="0">
              <a:latin typeface="Segoe UI Light" panose="020B0502040204020203" pitchFamily="34" charset="0"/>
              <a:cs typeface="Segoe UI Light" panose="020B0502040204020203" pitchFamily="34" charset="0"/>
            </a:endParaRPr>
          </a:p>
        </p:txBody>
      </p:sp>
      <p:sp>
        <p:nvSpPr>
          <p:cNvPr id="3" name="İçerik Yer Tutucusu 2">
            <a:extLst>
              <a:ext uri="{FF2B5EF4-FFF2-40B4-BE49-F238E27FC236}">
                <a16:creationId xmlns:a16="http://schemas.microsoft.com/office/drawing/2014/main" id="{BB46ADAD-1087-414C-B291-6B2DA60DEE27}"/>
              </a:ext>
            </a:extLst>
          </p:cNvPr>
          <p:cNvSpPr>
            <a:spLocks noGrp="1"/>
          </p:cNvSpPr>
          <p:nvPr>
            <p:ph idx="1"/>
          </p:nvPr>
        </p:nvSpPr>
        <p:spPr>
          <a:xfrm>
            <a:off x="838200" y="878542"/>
            <a:ext cx="10968318" cy="5596399"/>
          </a:xfrm>
        </p:spPr>
        <p:txBody>
          <a:bodyPr>
            <a:noAutofit/>
          </a:bodyPr>
          <a:lstStyle/>
          <a:p>
            <a:pPr marL="0" indent="0">
              <a:buNone/>
            </a:pPr>
            <a:r>
              <a:rPr lang="tr-TR" sz="2400" dirty="0"/>
              <a:t>Dünyada 1500 civarında çeşidi olan kiraz gülgiller familyasındandır. Tatlı aromalı, sulu ve sert çekirdekli bir meyve türü olan kiraz, kalsiyum, çinko, potasyum, lif, C vitamini, demir, </a:t>
            </a:r>
            <a:r>
              <a:rPr lang="tr-TR" sz="2400" dirty="0" err="1"/>
              <a:t>tiamin</a:t>
            </a:r>
            <a:r>
              <a:rPr lang="tr-TR" sz="2400" dirty="0"/>
              <a:t>, </a:t>
            </a:r>
            <a:r>
              <a:rPr lang="tr-TR" sz="2400" dirty="0" err="1"/>
              <a:t>riboflavin</a:t>
            </a:r>
            <a:r>
              <a:rPr lang="tr-TR" sz="2400" dirty="0"/>
              <a:t>, </a:t>
            </a:r>
            <a:r>
              <a:rPr lang="tr-TR" sz="2400" dirty="0" err="1"/>
              <a:t>niasin</a:t>
            </a:r>
            <a:r>
              <a:rPr lang="tr-TR" sz="2400" dirty="0"/>
              <a:t>, magnezyum, E ve B6 vitaminleri bakımından zengindir. Kiraz dünyada geniş bir yayılım göstermektedir. Ancak dünyada en çok kiraz üreten ilk 6 ülke arasında Türkiye %35’lik pay ile birinci sıradadır. Küreselleşen dünyada ürünlerin kalitesinin belirlenmesi ve tasnif edilmesi ticaretin en önemli unsurlarından biridir. Sebze ve meyveleri kalite ve özelliklerine göre sınıflandırma işlemi genellikle işçiler tarafından el ve göz ile yapılmaktadır. Bu yüzden bir standardın sağlanması zorlaşmaktadır. Yapılan bu çalışmada görüntü işleme yöntemleri kullanılarak kiraz meyvesinin boyutlarına göre sınıflandırılması amaçlanmıştır. Bu amaçla </a:t>
            </a:r>
            <a:r>
              <a:rPr lang="tr-TR" sz="2400" dirty="0" err="1"/>
              <a:t>Matlab</a:t>
            </a:r>
            <a:r>
              <a:rPr lang="tr-TR" sz="2400" dirty="0"/>
              <a:t> R2013a programı kullanılarak görüntüsü alınan meyveleri küçük boy, orta boy, büyük boy olarak sınıflandıracak bir çalışma gerçekleştirilmiştir. Yapılan çalışmada kirazlar üst üste gelmeden ayrık olarak resimlenmiştir. Bu sayede sınıflandırma başarısı %100 olarak gerçekleşmiştir. Ancak kirazların üst üste gelmesi durumunda sınıflandırma başarısının düşeceği değerlendirilmektedir. Kiraz meyvesinin klasik sınıflandırma yöntemleri yerine görüntü işleme teknikleri kullanılarak sınıflandırılması ile önemli ihracat ürünlerinden biri olan kiraz meyvesinin uluslararası standartlara uygun olarak tasnif edilmesi sağlanacak ve ülke ekonomisine katkısı </a:t>
            </a:r>
            <a:r>
              <a:rPr lang="tr-TR" sz="2400" dirty="0" err="1"/>
              <a:t>dahada</a:t>
            </a:r>
            <a:r>
              <a:rPr lang="tr-TR" sz="2400" dirty="0"/>
              <a:t> artacaktır.</a:t>
            </a:r>
            <a:endParaRPr lang="tr-TR" sz="2400" dirty="0">
              <a:latin typeface="Segoe UI" panose="020B0502040204020203" pitchFamily="34" charset="0"/>
              <a:cs typeface="Segoe UI" panose="020B0502040204020203" pitchFamily="34" charset="0"/>
            </a:endParaRPr>
          </a:p>
        </p:txBody>
      </p:sp>
      <p:cxnSp>
        <p:nvCxnSpPr>
          <p:cNvPr id="5" name="Düz Bağlayıcı 4">
            <a:extLst>
              <a:ext uri="{FF2B5EF4-FFF2-40B4-BE49-F238E27FC236}">
                <a16:creationId xmlns:a16="http://schemas.microsoft.com/office/drawing/2014/main" id="{6E954E38-B78D-4D59-BA13-3D015759BAAB}"/>
              </a:ext>
            </a:extLst>
          </p:cNvPr>
          <p:cNvCxnSpPr>
            <a:cxnSpLocks/>
          </p:cNvCxnSpPr>
          <p:nvPr/>
        </p:nvCxnSpPr>
        <p:spPr>
          <a:xfrm>
            <a:off x="838200" y="878542"/>
            <a:ext cx="10515600"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51944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89F6F6D-4ABF-4362-9AE4-4AE1D65D8D61}"/>
              </a:ext>
            </a:extLst>
          </p:cNvPr>
          <p:cNvSpPr>
            <a:spLocks noGrp="1"/>
          </p:cNvSpPr>
          <p:nvPr>
            <p:ph type="title"/>
          </p:nvPr>
        </p:nvSpPr>
        <p:spPr>
          <a:xfrm>
            <a:off x="838200" y="167902"/>
            <a:ext cx="10515600" cy="710640"/>
          </a:xfrm>
        </p:spPr>
        <p:txBody>
          <a:bodyPr/>
          <a:lstStyle/>
          <a:p>
            <a:r>
              <a:rPr lang="en-US" dirty="0">
                <a:latin typeface="Segoe UI Light" panose="020B0502040204020203" pitchFamily="34" charset="0"/>
                <a:cs typeface="Segoe UI Light" panose="020B0502040204020203" pitchFamily="34" charset="0"/>
              </a:rPr>
              <a:t>GİRİŞ</a:t>
            </a:r>
            <a:endParaRPr lang="tr-TR" dirty="0">
              <a:latin typeface="Segoe UI Light" panose="020B0502040204020203" pitchFamily="34" charset="0"/>
              <a:cs typeface="Segoe UI Light" panose="020B0502040204020203" pitchFamily="34" charset="0"/>
            </a:endParaRPr>
          </a:p>
        </p:txBody>
      </p:sp>
      <p:sp>
        <p:nvSpPr>
          <p:cNvPr id="3" name="İçerik Yer Tutucusu 2">
            <a:extLst>
              <a:ext uri="{FF2B5EF4-FFF2-40B4-BE49-F238E27FC236}">
                <a16:creationId xmlns:a16="http://schemas.microsoft.com/office/drawing/2014/main" id="{BB46ADAD-1087-414C-B291-6B2DA60DEE27}"/>
              </a:ext>
            </a:extLst>
          </p:cNvPr>
          <p:cNvSpPr>
            <a:spLocks noGrp="1"/>
          </p:cNvSpPr>
          <p:nvPr>
            <p:ph idx="1"/>
          </p:nvPr>
        </p:nvSpPr>
        <p:spPr>
          <a:xfrm>
            <a:off x="838200" y="878542"/>
            <a:ext cx="10968318" cy="5596399"/>
          </a:xfrm>
        </p:spPr>
        <p:txBody>
          <a:bodyPr>
            <a:noAutofit/>
          </a:bodyPr>
          <a:lstStyle/>
          <a:p>
            <a:pPr marL="0" indent="0">
              <a:buNone/>
            </a:pPr>
            <a:r>
              <a:rPr lang="tr-TR" sz="2400" dirty="0"/>
              <a:t>Kiraz, gülgiller familyasındandır. Dünyada 1500 civarında kiraz çeşidi vardır. Dünyada kiraz üretiminin yapıldığı önemli ülkelerin başında yaklaşık 500 bin ton üretimle Türkiye gelmektedir. Türkiye’yi ABD, İran, Çin, İtalya, Özbekistan, İspanya, Şili, Romanya ve Ukrayna takip etmektedir [1]. 2012 yılı TÜİK verilerine göre Türkiye sert çekirdekli meyve üretiminde 480 bin ton üretim kapasitesi ile kiraz %20’ </a:t>
            </a:r>
            <a:r>
              <a:rPr lang="tr-TR" sz="2400" dirty="0" err="1"/>
              <a:t>lik</a:t>
            </a:r>
            <a:r>
              <a:rPr lang="tr-TR" sz="2400" dirty="0"/>
              <a:t> bir paya sahiptir. Dünyadaki kiraz üretiminin ise %20’ si Türkiye de gerçekleşmektedir. Ayrıca dünya kiraz üretiminde ilk 6 ülke arasında Türkiye’nin üretimdeki payı %35’tir</a:t>
            </a:r>
            <a:r>
              <a:rPr lang="en-US" sz="2400" dirty="0"/>
              <a:t>.</a:t>
            </a:r>
          </a:p>
          <a:p>
            <a:pPr marL="0" indent="0">
              <a:buNone/>
            </a:pPr>
            <a:r>
              <a:rPr lang="tr-TR" sz="2400" dirty="0"/>
              <a:t>Yapılan çalışmada, ülkemizde yaygın olarak yetiştirilen ve önemli ihracat ürünlerinden biri olan kiraz meyvesinin, </a:t>
            </a:r>
            <a:r>
              <a:rPr lang="tr-TR" sz="2400" dirty="0" err="1"/>
              <a:t>Matlab</a:t>
            </a:r>
            <a:r>
              <a:rPr lang="tr-TR" sz="2400" dirty="0"/>
              <a:t> R2013a programı kullanılarak büyüklüklerine göre sınıflandırılması amaçlanmıştır. Bu amaçla, görüntü işleme yöntemleri ile görüntünün arka planı siyah bir zemin haline getirilerek sınıflandırılacak kiraz meyvesinin arka planı temizlenmiştir. Daha sonra elde edilen görüntü çeşitli filtreleme işlemlerine tabi tutulmuş ve belirli algoritmalar ile kirazların sınır alanları belirlenmiştir. Sınırları belirlenen kirazlara ait boyut bilgisi hesaplanarak, kirazlara ait boyutsal sınıflandırma işlemi gerçekleştirilmiştir. </a:t>
            </a:r>
            <a:endParaRPr lang="tr-TR" sz="2400" dirty="0">
              <a:latin typeface="Segoe UI" panose="020B0502040204020203" pitchFamily="34" charset="0"/>
              <a:cs typeface="Segoe UI" panose="020B0502040204020203" pitchFamily="34" charset="0"/>
            </a:endParaRPr>
          </a:p>
        </p:txBody>
      </p:sp>
      <p:cxnSp>
        <p:nvCxnSpPr>
          <p:cNvPr id="5" name="Düz Bağlayıcı 4">
            <a:extLst>
              <a:ext uri="{FF2B5EF4-FFF2-40B4-BE49-F238E27FC236}">
                <a16:creationId xmlns:a16="http://schemas.microsoft.com/office/drawing/2014/main" id="{6E954E38-B78D-4D59-BA13-3D015759BAAB}"/>
              </a:ext>
            </a:extLst>
          </p:cNvPr>
          <p:cNvCxnSpPr>
            <a:cxnSpLocks/>
          </p:cNvCxnSpPr>
          <p:nvPr/>
        </p:nvCxnSpPr>
        <p:spPr>
          <a:xfrm>
            <a:off x="838200" y="878542"/>
            <a:ext cx="10515600"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84546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89F6F6D-4ABF-4362-9AE4-4AE1D65D8D61}"/>
              </a:ext>
            </a:extLst>
          </p:cNvPr>
          <p:cNvSpPr>
            <a:spLocks noGrp="1"/>
          </p:cNvSpPr>
          <p:nvPr>
            <p:ph type="title"/>
          </p:nvPr>
        </p:nvSpPr>
        <p:spPr>
          <a:xfrm>
            <a:off x="838200" y="167902"/>
            <a:ext cx="10515600" cy="710640"/>
          </a:xfrm>
        </p:spPr>
        <p:txBody>
          <a:bodyPr/>
          <a:lstStyle/>
          <a:p>
            <a:r>
              <a:rPr lang="en-US" dirty="0">
                <a:latin typeface="Segoe UI Light" panose="020B0502040204020203" pitchFamily="34" charset="0"/>
                <a:cs typeface="Segoe UI Light" panose="020B0502040204020203" pitchFamily="34" charset="0"/>
              </a:rPr>
              <a:t>MATERYAL </a:t>
            </a:r>
            <a:r>
              <a:rPr lang="en-US" dirty="0" err="1">
                <a:latin typeface="Segoe UI Light" panose="020B0502040204020203" pitchFamily="34" charset="0"/>
                <a:cs typeface="Segoe UI Light" panose="020B0502040204020203" pitchFamily="34" charset="0"/>
              </a:rPr>
              <a:t>ve</a:t>
            </a:r>
            <a:r>
              <a:rPr lang="en-US" dirty="0">
                <a:latin typeface="Segoe UI Light" panose="020B0502040204020203" pitchFamily="34" charset="0"/>
                <a:cs typeface="Segoe UI Light" panose="020B0502040204020203" pitchFamily="34" charset="0"/>
              </a:rPr>
              <a:t> METOT</a:t>
            </a:r>
            <a:endParaRPr lang="tr-TR" dirty="0">
              <a:latin typeface="Segoe UI Light" panose="020B0502040204020203" pitchFamily="34" charset="0"/>
              <a:cs typeface="Segoe UI Light" panose="020B0502040204020203" pitchFamily="34" charset="0"/>
            </a:endParaRPr>
          </a:p>
        </p:txBody>
      </p:sp>
      <p:sp>
        <p:nvSpPr>
          <p:cNvPr id="3" name="İçerik Yer Tutucusu 2">
            <a:extLst>
              <a:ext uri="{FF2B5EF4-FFF2-40B4-BE49-F238E27FC236}">
                <a16:creationId xmlns:a16="http://schemas.microsoft.com/office/drawing/2014/main" id="{BB46ADAD-1087-414C-B291-6B2DA60DEE27}"/>
              </a:ext>
            </a:extLst>
          </p:cNvPr>
          <p:cNvSpPr>
            <a:spLocks noGrp="1"/>
          </p:cNvSpPr>
          <p:nvPr>
            <p:ph idx="1"/>
          </p:nvPr>
        </p:nvSpPr>
        <p:spPr>
          <a:xfrm>
            <a:off x="838200" y="1013012"/>
            <a:ext cx="10968318" cy="710640"/>
          </a:xfrm>
        </p:spPr>
        <p:txBody>
          <a:bodyPr>
            <a:noAutofit/>
          </a:bodyPr>
          <a:lstStyle/>
          <a:p>
            <a:pPr marL="0" indent="0">
              <a:buNone/>
            </a:pPr>
            <a:r>
              <a:rPr lang="tr-TR" dirty="0"/>
              <a:t>Kiraz Meyvesi</a:t>
            </a:r>
            <a:endParaRPr lang="en-US" dirty="0"/>
          </a:p>
          <a:p>
            <a:pPr marL="0" indent="0">
              <a:buNone/>
            </a:pPr>
            <a:r>
              <a:rPr lang="tr-TR" sz="1800" dirty="0"/>
              <a:t>Latince ismi 'Prunus </a:t>
            </a:r>
            <a:r>
              <a:rPr lang="tr-TR" sz="1800" dirty="0" err="1"/>
              <a:t>avium</a:t>
            </a:r>
            <a:r>
              <a:rPr lang="tr-TR" sz="1800" dirty="0"/>
              <a:t>' olan kiraz ağacı, Gülgiller (</a:t>
            </a:r>
            <a:r>
              <a:rPr lang="tr-TR" sz="1800" dirty="0" err="1"/>
              <a:t>Rosaceae</a:t>
            </a:r>
            <a:r>
              <a:rPr lang="tr-TR" sz="1800" dirty="0"/>
              <a:t>) familyasının bir üyesidir [9]. Dünyada 1500 civarında çeşidi olan kiraz, tatlı aromalı, sulu ve sert çekirdekli bir meyve türüdür. Kiraz; kalsiyum, çinko, potasyum, </a:t>
            </a:r>
            <a:r>
              <a:rPr lang="tr-TR" sz="1800" dirty="0" err="1"/>
              <a:t>karotenoidler</a:t>
            </a:r>
            <a:r>
              <a:rPr lang="tr-TR" sz="1800" dirty="0"/>
              <a:t>, lif, ve C vitamini, demir, </a:t>
            </a:r>
            <a:r>
              <a:rPr lang="tr-TR" sz="1800" dirty="0" err="1"/>
              <a:t>tiamin</a:t>
            </a:r>
            <a:r>
              <a:rPr lang="tr-TR" sz="1800" dirty="0"/>
              <a:t>, </a:t>
            </a:r>
            <a:r>
              <a:rPr lang="tr-TR" sz="1800" dirty="0" err="1"/>
              <a:t>riboflavin</a:t>
            </a:r>
            <a:r>
              <a:rPr lang="tr-TR" sz="1800" dirty="0"/>
              <a:t>, </a:t>
            </a:r>
            <a:r>
              <a:rPr lang="tr-TR" sz="1800" dirty="0" err="1"/>
              <a:t>niasin</a:t>
            </a:r>
            <a:r>
              <a:rPr lang="tr-TR" sz="1800" dirty="0"/>
              <a:t>, magnezyum, E ve B6 vitaminleri bakımından zengin bir meyvedir [10]. 2014-2018 yılları arası kiraz üretimi incelendiğinde, beş yıllık üretim ortalaması 570 bin ton olan Türkiye’nin dünya liderliğini aldığı, ikinci sırada ise 333 bin ton üretim ile ABD’nin ülkemizi takip ettiği görülmektedir. Aşağıdaki Şekil 1’de ülkeler bazında yıllara göre dünya kiraz üretim miktarları (ton) gösterilmiştir</a:t>
            </a:r>
            <a:endParaRPr lang="tr-TR" sz="1800" dirty="0">
              <a:latin typeface="Segoe UI" panose="020B0502040204020203" pitchFamily="34" charset="0"/>
              <a:cs typeface="Segoe UI" panose="020B0502040204020203" pitchFamily="34" charset="0"/>
            </a:endParaRPr>
          </a:p>
        </p:txBody>
      </p:sp>
      <p:cxnSp>
        <p:nvCxnSpPr>
          <p:cNvPr id="5" name="Düz Bağlayıcı 4">
            <a:extLst>
              <a:ext uri="{FF2B5EF4-FFF2-40B4-BE49-F238E27FC236}">
                <a16:creationId xmlns:a16="http://schemas.microsoft.com/office/drawing/2014/main" id="{6E954E38-B78D-4D59-BA13-3D015759BAAB}"/>
              </a:ext>
            </a:extLst>
          </p:cNvPr>
          <p:cNvCxnSpPr>
            <a:cxnSpLocks/>
          </p:cNvCxnSpPr>
          <p:nvPr/>
        </p:nvCxnSpPr>
        <p:spPr>
          <a:xfrm>
            <a:off x="838200" y="878542"/>
            <a:ext cx="10515600"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pic>
        <p:nvPicPr>
          <p:cNvPr id="6" name="Resim 5">
            <a:extLst>
              <a:ext uri="{FF2B5EF4-FFF2-40B4-BE49-F238E27FC236}">
                <a16:creationId xmlns:a16="http://schemas.microsoft.com/office/drawing/2014/main" id="{9935636C-AA55-4ABD-87ED-3D3F678923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6270" y="3011179"/>
            <a:ext cx="7259459" cy="2645113"/>
          </a:xfrm>
          <a:prstGeom prst="rect">
            <a:avLst/>
          </a:prstGeom>
        </p:spPr>
      </p:pic>
      <p:sp>
        <p:nvSpPr>
          <p:cNvPr id="8" name="Metin kutusu 7">
            <a:extLst>
              <a:ext uri="{FF2B5EF4-FFF2-40B4-BE49-F238E27FC236}">
                <a16:creationId xmlns:a16="http://schemas.microsoft.com/office/drawing/2014/main" id="{876DB310-C941-4D97-837D-E56AED2F5D5A}"/>
              </a:ext>
            </a:extLst>
          </p:cNvPr>
          <p:cNvSpPr txBox="1"/>
          <p:nvPr/>
        </p:nvSpPr>
        <p:spPr>
          <a:xfrm>
            <a:off x="838201" y="5656292"/>
            <a:ext cx="10968317" cy="646331"/>
          </a:xfrm>
          <a:prstGeom prst="rect">
            <a:avLst/>
          </a:prstGeom>
          <a:noFill/>
        </p:spPr>
        <p:txBody>
          <a:bodyPr wrap="square">
            <a:spAutoFit/>
          </a:bodyPr>
          <a:lstStyle/>
          <a:p>
            <a:r>
              <a:rPr lang="tr-TR" dirty="0"/>
              <a:t>Türkiye 2018 yılında 84.087 ha ile toplam dünya kiraz alanının %19’unu ve 639.564 ton ile de toplam dünya kiraz üretiminin %25’ini oluşturarak Dünya Liderliğini sürdürmektedir</a:t>
            </a:r>
          </a:p>
        </p:txBody>
      </p:sp>
    </p:spTree>
    <p:extLst>
      <p:ext uri="{BB962C8B-B14F-4D97-AF65-F5344CB8AC3E}">
        <p14:creationId xmlns:p14="http://schemas.microsoft.com/office/powerpoint/2010/main" val="358479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89F6F6D-4ABF-4362-9AE4-4AE1D65D8D61}"/>
              </a:ext>
            </a:extLst>
          </p:cNvPr>
          <p:cNvSpPr>
            <a:spLocks noGrp="1"/>
          </p:cNvSpPr>
          <p:nvPr>
            <p:ph type="title"/>
          </p:nvPr>
        </p:nvSpPr>
        <p:spPr>
          <a:xfrm>
            <a:off x="838200" y="167902"/>
            <a:ext cx="10515600" cy="710640"/>
          </a:xfrm>
        </p:spPr>
        <p:txBody>
          <a:bodyPr/>
          <a:lstStyle/>
          <a:p>
            <a:r>
              <a:rPr lang="tr-TR" sz="3600" dirty="0">
                <a:latin typeface="+mn-lt"/>
              </a:rPr>
              <a:t>Görüntü</a:t>
            </a:r>
            <a:r>
              <a:rPr lang="tr-TR" dirty="0"/>
              <a:t> </a:t>
            </a:r>
            <a:r>
              <a:rPr lang="tr-TR" sz="3600" dirty="0">
                <a:latin typeface="+mn-lt"/>
              </a:rPr>
              <a:t>İşleme</a:t>
            </a:r>
            <a:endParaRPr lang="tr-TR" sz="3600" dirty="0">
              <a:latin typeface="+mn-lt"/>
              <a:cs typeface="Segoe UI Light" panose="020B0502040204020203" pitchFamily="34" charset="0"/>
            </a:endParaRPr>
          </a:p>
        </p:txBody>
      </p:sp>
      <p:sp>
        <p:nvSpPr>
          <p:cNvPr id="3" name="İçerik Yer Tutucusu 2">
            <a:extLst>
              <a:ext uri="{FF2B5EF4-FFF2-40B4-BE49-F238E27FC236}">
                <a16:creationId xmlns:a16="http://schemas.microsoft.com/office/drawing/2014/main" id="{BB46ADAD-1087-414C-B291-6B2DA60DEE27}"/>
              </a:ext>
            </a:extLst>
          </p:cNvPr>
          <p:cNvSpPr>
            <a:spLocks noGrp="1"/>
          </p:cNvSpPr>
          <p:nvPr>
            <p:ph idx="1"/>
          </p:nvPr>
        </p:nvSpPr>
        <p:spPr>
          <a:xfrm>
            <a:off x="838200" y="878542"/>
            <a:ext cx="10968318" cy="5596399"/>
          </a:xfrm>
        </p:spPr>
        <p:txBody>
          <a:bodyPr>
            <a:noAutofit/>
          </a:bodyPr>
          <a:lstStyle/>
          <a:p>
            <a:pPr marL="0" indent="0">
              <a:buNone/>
            </a:pPr>
            <a:r>
              <a:rPr lang="tr-TR" sz="1800" dirty="0"/>
              <a:t>Görüntü işleme, görüntüyü dijital form haline getirerek spesifik görüntü elde etmek yada </a:t>
            </a:r>
            <a:r>
              <a:rPr lang="tr-TR" sz="1800" dirty="0" err="1"/>
              <a:t>yazılımsal</a:t>
            </a:r>
            <a:r>
              <a:rPr lang="tr-TR" sz="1800" dirty="0"/>
              <a:t> olarak görüntü üzerinde istenilen sonucu elde etmek için kullanılan bir yöntemdir . Günümüzde görüntü işleme tıp, askeri alanlar, güvenlik, yüz tanıma, duygu analizi, robotik, sınıflandırma gibi </a:t>
            </a:r>
            <a:r>
              <a:rPr lang="tr-TR" sz="1800" dirty="0" err="1"/>
              <a:t>pekçok</a:t>
            </a:r>
            <a:r>
              <a:rPr lang="tr-TR" sz="1800" dirty="0"/>
              <a:t> alanda kullanılmaktadır. Görüntü işlemeyi matrisler üzerinde yapılan işlemler bütünü şeklinde de tanımlayabiliriz. Resimler çeşitli renklerin bir araya geldiği karelerden oluşmaktadır. Halbuki </a:t>
            </a:r>
            <a:r>
              <a:rPr lang="tr-TR" sz="1800" dirty="0" err="1"/>
              <a:t>resimi</a:t>
            </a:r>
            <a:r>
              <a:rPr lang="tr-TR" sz="1800" dirty="0"/>
              <a:t> en küçük parçalarına böldüğümüzde </a:t>
            </a:r>
            <a:r>
              <a:rPr lang="tr-TR" sz="1800" dirty="0" err="1"/>
              <a:t>pixsel</a:t>
            </a:r>
            <a:r>
              <a:rPr lang="tr-TR" sz="1800" dirty="0"/>
              <a:t> adını verdiğimiz matrislerden oluştuğunu görmekteyiz. Görüntü işleme yöntemlerinde pikseli oluşturan matris hücrelerinin üzerinden işlemler yapılmaktadır. Aşağıdaki Şekil 2’de görsel bir karakterin sayısallaştırılması gösterilmiştir.</a:t>
            </a:r>
            <a:endParaRPr lang="tr-TR" sz="1800" dirty="0">
              <a:latin typeface="Segoe UI" panose="020B0502040204020203" pitchFamily="34" charset="0"/>
              <a:cs typeface="Segoe UI" panose="020B0502040204020203" pitchFamily="34" charset="0"/>
            </a:endParaRPr>
          </a:p>
        </p:txBody>
      </p:sp>
      <p:pic>
        <p:nvPicPr>
          <p:cNvPr id="6" name="Resim 5">
            <a:extLst>
              <a:ext uri="{FF2B5EF4-FFF2-40B4-BE49-F238E27FC236}">
                <a16:creationId xmlns:a16="http://schemas.microsoft.com/office/drawing/2014/main" id="{7B1C2B8F-D5FB-418A-8CC1-C19BBD5914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098016"/>
            <a:ext cx="5820844" cy="2471865"/>
          </a:xfrm>
          <a:prstGeom prst="rect">
            <a:avLst/>
          </a:prstGeom>
        </p:spPr>
      </p:pic>
      <p:sp>
        <p:nvSpPr>
          <p:cNvPr id="8" name="Metin kutusu 7">
            <a:extLst>
              <a:ext uri="{FF2B5EF4-FFF2-40B4-BE49-F238E27FC236}">
                <a16:creationId xmlns:a16="http://schemas.microsoft.com/office/drawing/2014/main" id="{9D3AF6AC-24E3-4F78-9D75-6500906DB3EE}"/>
              </a:ext>
            </a:extLst>
          </p:cNvPr>
          <p:cNvSpPr txBox="1"/>
          <p:nvPr/>
        </p:nvSpPr>
        <p:spPr>
          <a:xfrm>
            <a:off x="6659044" y="2673876"/>
            <a:ext cx="5147474" cy="3139321"/>
          </a:xfrm>
          <a:prstGeom prst="rect">
            <a:avLst/>
          </a:prstGeom>
          <a:noFill/>
        </p:spPr>
        <p:txBody>
          <a:bodyPr wrap="square">
            <a:spAutoFit/>
          </a:bodyPr>
          <a:lstStyle/>
          <a:p>
            <a:r>
              <a:rPr lang="tr-TR" dirty="0"/>
              <a:t>Görüntü işlemede c, c++, </a:t>
            </a:r>
            <a:r>
              <a:rPr lang="tr-TR" dirty="0" err="1"/>
              <a:t>python</a:t>
            </a:r>
            <a:r>
              <a:rPr lang="tr-TR" dirty="0"/>
              <a:t> gibi yazılım dillerinin yanı sıra amaca uygun çeşitli kütüphanelerde kullanılmaktadır. </a:t>
            </a:r>
            <a:r>
              <a:rPr lang="tr-TR" dirty="0" err="1"/>
              <a:t>OpenCV</a:t>
            </a:r>
            <a:r>
              <a:rPr lang="tr-TR" dirty="0"/>
              <a:t> gibi popüler kütüphanelerin </a:t>
            </a:r>
            <a:r>
              <a:rPr lang="tr-TR" dirty="0" err="1"/>
              <a:t>yanısıra</a:t>
            </a:r>
            <a:r>
              <a:rPr lang="tr-TR" dirty="0"/>
              <a:t> MATLAB programlama </a:t>
            </a:r>
            <a:r>
              <a:rPr lang="tr-TR" dirty="0" err="1"/>
              <a:t>dilide</a:t>
            </a:r>
            <a:r>
              <a:rPr lang="tr-TR" dirty="0"/>
              <a:t> görüntü işlemede en çok kullanılan programlama dilleri arasındadır. MATLAB (</a:t>
            </a:r>
            <a:r>
              <a:rPr lang="tr-TR" dirty="0" err="1"/>
              <a:t>MATrix</a:t>
            </a:r>
            <a:r>
              <a:rPr lang="tr-TR" dirty="0"/>
              <a:t> </a:t>
            </a:r>
            <a:r>
              <a:rPr lang="tr-TR" dirty="0" err="1"/>
              <a:t>LABoratory</a:t>
            </a:r>
            <a:r>
              <a:rPr lang="tr-TR" dirty="0"/>
              <a:t>), 1985’de C.B </a:t>
            </a:r>
            <a:r>
              <a:rPr lang="tr-TR" dirty="0" err="1"/>
              <a:t>Moler</a:t>
            </a:r>
            <a:r>
              <a:rPr lang="tr-TR" dirty="0"/>
              <a:t> tarafından, özellikle matris temelli matematik ortamında kullanılmak üzere geliştirilmiş etkileşimli bir paket programlama dilidir. Yapılan çalışmada </a:t>
            </a:r>
            <a:r>
              <a:rPr lang="tr-TR" dirty="0" err="1"/>
              <a:t>Matlab</a:t>
            </a:r>
            <a:r>
              <a:rPr lang="tr-TR" dirty="0"/>
              <a:t> R2013a programı kullanılmıştır</a:t>
            </a:r>
          </a:p>
        </p:txBody>
      </p:sp>
    </p:spTree>
    <p:extLst>
      <p:ext uri="{BB962C8B-B14F-4D97-AF65-F5344CB8AC3E}">
        <p14:creationId xmlns:p14="http://schemas.microsoft.com/office/powerpoint/2010/main" val="4108784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89F6F6D-4ABF-4362-9AE4-4AE1D65D8D61}"/>
              </a:ext>
            </a:extLst>
          </p:cNvPr>
          <p:cNvSpPr>
            <a:spLocks noGrp="1"/>
          </p:cNvSpPr>
          <p:nvPr>
            <p:ph type="title"/>
          </p:nvPr>
        </p:nvSpPr>
        <p:spPr>
          <a:xfrm>
            <a:off x="838200" y="167902"/>
            <a:ext cx="10515600" cy="710640"/>
          </a:xfrm>
        </p:spPr>
        <p:txBody>
          <a:bodyPr/>
          <a:lstStyle/>
          <a:p>
            <a:r>
              <a:rPr lang="en-US" sz="3600" dirty="0" err="1">
                <a:latin typeface="+mn-lt"/>
                <a:cs typeface="Segoe UI Light" panose="020B0502040204020203" pitchFamily="34" charset="0"/>
              </a:rPr>
              <a:t>Uygulama</a:t>
            </a:r>
            <a:endParaRPr lang="tr-TR" sz="3600" dirty="0">
              <a:latin typeface="+mn-lt"/>
              <a:cs typeface="Segoe UI Light" panose="020B0502040204020203" pitchFamily="34" charset="0"/>
            </a:endParaRPr>
          </a:p>
        </p:txBody>
      </p:sp>
      <p:sp>
        <p:nvSpPr>
          <p:cNvPr id="3" name="İçerik Yer Tutucusu 2">
            <a:extLst>
              <a:ext uri="{FF2B5EF4-FFF2-40B4-BE49-F238E27FC236}">
                <a16:creationId xmlns:a16="http://schemas.microsoft.com/office/drawing/2014/main" id="{BB46ADAD-1087-414C-B291-6B2DA60DEE27}"/>
              </a:ext>
            </a:extLst>
          </p:cNvPr>
          <p:cNvSpPr>
            <a:spLocks noGrp="1"/>
          </p:cNvSpPr>
          <p:nvPr>
            <p:ph idx="1"/>
          </p:nvPr>
        </p:nvSpPr>
        <p:spPr>
          <a:xfrm>
            <a:off x="838200" y="878542"/>
            <a:ext cx="10968318" cy="5596399"/>
          </a:xfrm>
        </p:spPr>
        <p:txBody>
          <a:bodyPr>
            <a:noAutofit/>
          </a:bodyPr>
          <a:lstStyle/>
          <a:p>
            <a:pPr marL="0" indent="0">
              <a:buNone/>
            </a:pPr>
            <a:r>
              <a:rPr lang="tr-TR" sz="1800" dirty="0"/>
              <a:t>Yapılan çalışmada ülkemizde yaygın olarak yetiştirilen kiraz meyvesi ele alınmıştır. Kirazların görüntü işleme yöntemi ile sınıflandırılması için </a:t>
            </a:r>
            <a:r>
              <a:rPr lang="tr-TR" sz="1800" dirty="0" err="1"/>
              <a:t>Matlab</a:t>
            </a:r>
            <a:r>
              <a:rPr lang="tr-TR" sz="1800" dirty="0"/>
              <a:t> R2013a programı kullanılmıştır. Sınıflandırma işlemi yapılacak kirazlar Türk Standardı Tasarısı 793’de belirlenen veriler ve diğer kaynaklardan elde edilen boyut standartlarına göre sınıflandırılmıştır [13]. Aşağıdaki Tablo 1’ de kirazların boyutlarına karşılık gelen sınıflar gösterilmiştir. .</a:t>
            </a:r>
            <a:endParaRPr lang="tr-TR" sz="1800" dirty="0">
              <a:latin typeface="Segoe UI" panose="020B0502040204020203" pitchFamily="34" charset="0"/>
              <a:cs typeface="Segoe UI" panose="020B0502040204020203" pitchFamily="34" charset="0"/>
            </a:endParaRPr>
          </a:p>
        </p:txBody>
      </p:sp>
      <p:sp>
        <p:nvSpPr>
          <p:cNvPr id="8" name="Metin kutusu 7">
            <a:extLst>
              <a:ext uri="{FF2B5EF4-FFF2-40B4-BE49-F238E27FC236}">
                <a16:creationId xmlns:a16="http://schemas.microsoft.com/office/drawing/2014/main" id="{9D3AF6AC-24E3-4F78-9D75-6500906DB3EE}"/>
              </a:ext>
            </a:extLst>
          </p:cNvPr>
          <p:cNvSpPr txBox="1"/>
          <p:nvPr/>
        </p:nvSpPr>
        <p:spPr>
          <a:xfrm>
            <a:off x="6322359" y="2245580"/>
            <a:ext cx="5147474" cy="2862322"/>
          </a:xfrm>
          <a:prstGeom prst="rect">
            <a:avLst/>
          </a:prstGeom>
          <a:noFill/>
        </p:spPr>
        <p:txBody>
          <a:bodyPr wrap="square">
            <a:spAutoFit/>
          </a:bodyPr>
          <a:lstStyle/>
          <a:p>
            <a:r>
              <a:rPr lang="tr-TR" dirty="0"/>
              <a:t>Tablo 1’ de belirtilen boyutlara göre, sınıflandırılacak olan kirazların hangi sınıfa dahil oldukları gösterilmiştir. Ancak bu boyutlar kiraz çeşidi ve sınıflandırma biçimine göre gerçekleştirilen program da değiştirilebilmektedir. Yapılan çalışmada, görüntüsü alınan kirazların Tablo 1’ de belirlenen standartlara göre </a:t>
            </a:r>
            <a:r>
              <a:rPr lang="tr-TR" dirty="0" err="1"/>
              <a:t>Matlab</a:t>
            </a:r>
            <a:r>
              <a:rPr lang="tr-TR" dirty="0"/>
              <a:t> programı ile sınıflandırılması yapılmıştır. Kiraz meyvesinin sınıflandırılması için gerekli olan işlem adımları aşağıdaki Şekil 3’de gösterilmiştir.</a:t>
            </a:r>
          </a:p>
        </p:txBody>
      </p:sp>
      <p:pic>
        <p:nvPicPr>
          <p:cNvPr id="5" name="Resim 4">
            <a:extLst>
              <a:ext uri="{FF2B5EF4-FFF2-40B4-BE49-F238E27FC236}">
                <a16:creationId xmlns:a16="http://schemas.microsoft.com/office/drawing/2014/main" id="{E9D01C8C-C35E-41A2-B1DF-BC279BE782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9565" y="2307960"/>
            <a:ext cx="5098783" cy="2219215"/>
          </a:xfrm>
          <a:prstGeom prst="rect">
            <a:avLst/>
          </a:prstGeom>
        </p:spPr>
      </p:pic>
    </p:spTree>
    <p:extLst>
      <p:ext uri="{BB962C8B-B14F-4D97-AF65-F5344CB8AC3E}">
        <p14:creationId xmlns:p14="http://schemas.microsoft.com/office/powerpoint/2010/main" val="3245579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89F6F6D-4ABF-4362-9AE4-4AE1D65D8D61}"/>
              </a:ext>
            </a:extLst>
          </p:cNvPr>
          <p:cNvSpPr>
            <a:spLocks noGrp="1"/>
          </p:cNvSpPr>
          <p:nvPr>
            <p:ph type="title"/>
          </p:nvPr>
        </p:nvSpPr>
        <p:spPr>
          <a:xfrm>
            <a:off x="838200" y="167902"/>
            <a:ext cx="10515600" cy="710640"/>
          </a:xfrm>
        </p:spPr>
        <p:txBody>
          <a:bodyPr/>
          <a:lstStyle/>
          <a:p>
            <a:r>
              <a:rPr lang="en-US" sz="3600" dirty="0" err="1">
                <a:latin typeface="+mn-lt"/>
                <a:cs typeface="Segoe UI Light" panose="020B0502040204020203" pitchFamily="34" charset="0"/>
              </a:rPr>
              <a:t>Uygulama</a:t>
            </a:r>
            <a:endParaRPr lang="tr-TR" sz="3600" dirty="0">
              <a:latin typeface="+mn-lt"/>
              <a:cs typeface="Segoe UI Light" panose="020B0502040204020203" pitchFamily="34" charset="0"/>
            </a:endParaRPr>
          </a:p>
        </p:txBody>
      </p:sp>
      <p:sp>
        <p:nvSpPr>
          <p:cNvPr id="3" name="İçerik Yer Tutucusu 2">
            <a:extLst>
              <a:ext uri="{FF2B5EF4-FFF2-40B4-BE49-F238E27FC236}">
                <a16:creationId xmlns:a16="http://schemas.microsoft.com/office/drawing/2014/main" id="{BB46ADAD-1087-414C-B291-6B2DA60DEE27}"/>
              </a:ext>
            </a:extLst>
          </p:cNvPr>
          <p:cNvSpPr>
            <a:spLocks noGrp="1"/>
          </p:cNvSpPr>
          <p:nvPr>
            <p:ph idx="1"/>
          </p:nvPr>
        </p:nvSpPr>
        <p:spPr>
          <a:xfrm>
            <a:off x="838200" y="5034936"/>
            <a:ext cx="10968318" cy="710641"/>
          </a:xfrm>
        </p:spPr>
        <p:txBody>
          <a:bodyPr>
            <a:noAutofit/>
          </a:bodyPr>
          <a:lstStyle/>
          <a:p>
            <a:pPr marL="0" indent="0">
              <a:buNone/>
            </a:pPr>
            <a:r>
              <a:rPr lang="tr-TR" sz="1800" dirty="0"/>
              <a:t>Yukarıdaki Şekil 3’deki işlem adımlarına göre sınıflandırma işleminin gerçekleşmesi için işlenmemiş resim programa yüklenmelidir. Aşağıdaki Şekil 4’te sınıflandırma için programa yüklenecek olan işlenmemiş resim gösterilmiştir.</a:t>
            </a:r>
            <a:endParaRPr lang="tr-TR" sz="1800" dirty="0">
              <a:latin typeface="Segoe UI" panose="020B0502040204020203" pitchFamily="34" charset="0"/>
              <a:cs typeface="Segoe UI" panose="020B0502040204020203" pitchFamily="34" charset="0"/>
            </a:endParaRPr>
          </a:p>
        </p:txBody>
      </p:sp>
      <p:pic>
        <p:nvPicPr>
          <p:cNvPr id="6" name="Resim 5">
            <a:extLst>
              <a:ext uri="{FF2B5EF4-FFF2-40B4-BE49-F238E27FC236}">
                <a16:creationId xmlns:a16="http://schemas.microsoft.com/office/drawing/2014/main" id="{97663725-E459-46C1-8F6C-E473CEFBD0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250" y="1294186"/>
            <a:ext cx="10021499" cy="3325106"/>
          </a:xfrm>
          <a:prstGeom prst="rect">
            <a:avLst/>
          </a:prstGeom>
        </p:spPr>
      </p:pic>
    </p:spTree>
    <p:extLst>
      <p:ext uri="{BB962C8B-B14F-4D97-AF65-F5344CB8AC3E}">
        <p14:creationId xmlns:p14="http://schemas.microsoft.com/office/powerpoint/2010/main" val="4157119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çerik Yer Tutucusu 7">
            <a:extLst>
              <a:ext uri="{FF2B5EF4-FFF2-40B4-BE49-F238E27FC236}">
                <a16:creationId xmlns:a16="http://schemas.microsoft.com/office/drawing/2014/main" id="{C41716EC-44F5-4A63-8B3B-0A244B9619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3441" y="4533690"/>
            <a:ext cx="3772227" cy="2232853"/>
          </a:xfrm>
        </p:spPr>
      </p:pic>
      <p:pic>
        <p:nvPicPr>
          <p:cNvPr id="10" name="Resim 9">
            <a:extLst>
              <a:ext uri="{FF2B5EF4-FFF2-40B4-BE49-F238E27FC236}">
                <a16:creationId xmlns:a16="http://schemas.microsoft.com/office/drawing/2014/main" id="{985A137F-08AF-473F-9AEC-808AE7865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185620"/>
            <a:ext cx="3787468" cy="2179509"/>
          </a:xfrm>
          <a:prstGeom prst="rect">
            <a:avLst/>
          </a:prstGeom>
        </p:spPr>
      </p:pic>
      <p:pic>
        <p:nvPicPr>
          <p:cNvPr id="12" name="Resim 11">
            <a:extLst>
              <a:ext uri="{FF2B5EF4-FFF2-40B4-BE49-F238E27FC236}">
                <a16:creationId xmlns:a16="http://schemas.microsoft.com/office/drawing/2014/main" id="{97C34BA7-EE2B-487E-B7DE-B7424B9E36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40406"/>
            <a:ext cx="3816652" cy="1876653"/>
          </a:xfrm>
          <a:prstGeom prst="rect">
            <a:avLst/>
          </a:prstGeom>
        </p:spPr>
      </p:pic>
      <p:sp>
        <p:nvSpPr>
          <p:cNvPr id="16" name="Metin kutusu 15">
            <a:extLst>
              <a:ext uri="{FF2B5EF4-FFF2-40B4-BE49-F238E27FC236}">
                <a16:creationId xmlns:a16="http://schemas.microsoft.com/office/drawing/2014/main" id="{A0A179AE-C57C-400D-BCCE-7E94C5DAD9AE}"/>
              </a:ext>
            </a:extLst>
          </p:cNvPr>
          <p:cNvSpPr txBox="1"/>
          <p:nvPr/>
        </p:nvSpPr>
        <p:spPr>
          <a:xfrm>
            <a:off x="5244354" y="279829"/>
            <a:ext cx="6302188" cy="3149171"/>
          </a:xfrm>
          <a:prstGeom prst="rect">
            <a:avLst/>
          </a:prstGeom>
          <a:noFill/>
        </p:spPr>
        <p:txBody>
          <a:bodyPr wrap="square">
            <a:spAutoFit/>
          </a:bodyPr>
          <a:lstStyle/>
          <a:p>
            <a:r>
              <a:rPr lang="tr-TR" sz="2000" dirty="0"/>
              <a:t>İşlenmiş olarak sisteme yüklenen resim siyah- beyaz piksellere dönüştürülmektedir. Resmin siyah-beyaz piksellere yani </a:t>
            </a:r>
            <a:r>
              <a:rPr lang="tr-TR" sz="2000" dirty="0" err="1"/>
              <a:t>binary</a:t>
            </a:r>
            <a:r>
              <a:rPr lang="tr-TR" sz="2000" dirty="0"/>
              <a:t> moda dönüştürülmesi iki aşamada gerçekleşmektedir. İlk aşamada resmin arka planı beyaza kirazlar ise siyaha dönüştürülmektedir. İkinci aşamada ise </a:t>
            </a:r>
            <a:r>
              <a:rPr lang="tr-TR" sz="2000" dirty="0" err="1"/>
              <a:t>binary</a:t>
            </a:r>
            <a:r>
              <a:rPr lang="tr-TR" sz="2000" dirty="0"/>
              <a:t> </a:t>
            </a:r>
            <a:r>
              <a:rPr lang="tr-TR" sz="2000" dirty="0" err="1"/>
              <a:t>moddaki</a:t>
            </a:r>
            <a:r>
              <a:rPr lang="tr-TR" sz="2000" dirty="0"/>
              <a:t> resim </a:t>
            </a:r>
            <a:r>
              <a:rPr lang="tr-TR" sz="2000" dirty="0" err="1"/>
              <a:t>Matlab</a:t>
            </a:r>
            <a:r>
              <a:rPr lang="tr-TR" sz="2000" dirty="0"/>
              <a:t> </a:t>
            </a:r>
            <a:r>
              <a:rPr lang="tr-TR" sz="2000" dirty="0" err="1"/>
              <a:t>bwboundaries</a:t>
            </a:r>
            <a:r>
              <a:rPr lang="tr-TR" sz="2000" dirty="0"/>
              <a:t> komutu ile ters çevrilerek arka plan siyaha sınıflandırılacak olan kirazlar beyaza dönüştürülmektedir. Aşağıdaki Şekil 5’de resmin siyah-beyaz piksellere dönüştürülmüş hali gösterilmiştir. </a:t>
            </a:r>
          </a:p>
        </p:txBody>
      </p:sp>
      <p:sp>
        <p:nvSpPr>
          <p:cNvPr id="18" name="Metin kutusu 17">
            <a:extLst>
              <a:ext uri="{FF2B5EF4-FFF2-40B4-BE49-F238E27FC236}">
                <a16:creationId xmlns:a16="http://schemas.microsoft.com/office/drawing/2014/main" id="{6D596CE9-A159-40B5-B80F-16514E0ADD9D}"/>
              </a:ext>
            </a:extLst>
          </p:cNvPr>
          <p:cNvSpPr txBox="1"/>
          <p:nvPr/>
        </p:nvSpPr>
        <p:spPr>
          <a:xfrm>
            <a:off x="5257800" y="3429000"/>
            <a:ext cx="6096000" cy="3170099"/>
          </a:xfrm>
          <a:prstGeom prst="rect">
            <a:avLst/>
          </a:prstGeom>
          <a:noFill/>
        </p:spPr>
        <p:txBody>
          <a:bodyPr wrap="square">
            <a:spAutoFit/>
          </a:bodyPr>
          <a:lstStyle/>
          <a:p>
            <a:r>
              <a:rPr lang="tr-TR" sz="2000" dirty="0"/>
              <a:t>Resim siyah-beyaz piksellere dönüştürülüp ters çevirme işlemi uygulandıktan sonra resimde bulunan belirli boyutun altındaki gürültü olarak tabir edilen nesneler </a:t>
            </a:r>
            <a:r>
              <a:rPr lang="tr-TR" sz="2000" dirty="0" err="1"/>
              <a:t>Matlab</a:t>
            </a:r>
            <a:r>
              <a:rPr lang="tr-TR" sz="2000" dirty="0"/>
              <a:t> </a:t>
            </a:r>
            <a:r>
              <a:rPr lang="tr-TR" sz="2000" dirty="0" err="1"/>
              <a:t>bwareaopen</a:t>
            </a:r>
            <a:r>
              <a:rPr lang="tr-TR" sz="2000" dirty="0"/>
              <a:t> komutu ile kaldırılmıştır. Daha sonra program tarafından tespit edilen kirazların sınırları </a:t>
            </a:r>
            <a:r>
              <a:rPr lang="tr-TR" sz="2000" dirty="0" err="1"/>
              <a:t>eşikleme</a:t>
            </a:r>
            <a:r>
              <a:rPr lang="tr-TR" sz="2000" dirty="0"/>
              <a:t> yöntemi kullanılarak mavi renk ile belirlenmiş ve resimde bulunan nesne sayısı ekrana yansıtılmıştır. Aşağıdaki Şekil 6’da siyah-beyaz piksellere dönüştürülen resmin </a:t>
            </a:r>
            <a:r>
              <a:rPr lang="tr-TR" sz="2000" dirty="0" err="1"/>
              <a:t>eşikleme</a:t>
            </a:r>
            <a:r>
              <a:rPr lang="tr-TR" sz="2000" dirty="0"/>
              <a:t> yöntemi ile sınırlarının mavi renge dönüştürülmüş hali gösterilmiştir.</a:t>
            </a:r>
          </a:p>
        </p:txBody>
      </p:sp>
    </p:spTree>
    <p:extLst>
      <p:ext uri="{BB962C8B-B14F-4D97-AF65-F5344CB8AC3E}">
        <p14:creationId xmlns:p14="http://schemas.microsoft.com/office/powerpoint/2010/main" val="2582570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89F6F6D-4ABF-4362-9AE4-4AE1D65D8D61}"/>
              </a:ext>
            </a:extLst>
          </p:cNvPr>
          <p:cNvSpPr>
            <a:spLocks noGrp="1"/>
          </p:cNvSpPr>
          <p:nvPr>
            <p:ph type="title"/>
          </p:nvPr>
        </p:nvSpPr>
        <p:spPr>
          <a:xfrm>
            <a:off x="838200" y="167902"/>
            <a:ext cx="10515600" cy="710640"/>
          </a:xfrm>
        </p:spPr>
        <p:txBody>
          <a:bodyPr>
            <a:normAutofit/>
          </a:bodyPr>
          <a:lstStyle/>
          <a:p>
            <a:r>
              <a:rPr lang="tr-TR" sz="3600" dirty="0">
                <a:latin typeface="+mn-lt"/>
              </a:rPr>
              <a:t>Araştırma Sonuçları ve Tartışma </a:t>
            </a:r>
            <a:endParaRPr lang="tr-TR" sz="3600" dirty="0">
              <a:latin typeface="+mn-lt"/>
              <a:cs typeface="Segoe UI Light" panose="020B0502040204020203" pitchFamily="34" charset="0"/>
            </a:endParaRPr>
          </a:p>
        </p:txBody>
      </p:sp>
      <p:sp>
        <p:nvSpPr>
          <p:cNvPr id="3" name="İçerik Yer Tutucusu 2">
            <a:extLst>
              <a:ext uri="{FF2B5EF4-FFF2-40B4-BE49-F238E27FC236}">
                <a16:creationId xmlns:a16="http://schemas.microsoft.com/office/drawing/2014/main" id="{BB46ADAD-1087-414C-B291-6B2DA60DEE27}"/>
              </a:ext>
            </a:extLst>
          </p:cNvPr>
          <p:cNvSpPr>
            <a:spLocks noGrp="1"/>
          </p:cNvSpPr>
          <p:nvPr>
            <p:ph idx="1"/>
          </p:nvPr>
        </p:nvSpPr>
        <p:spPr>
          <a:xfrm>
            <a:off x="838200" y="5390256"/>
            <a:ext cx="10968318" cy="710641"/>
          </a:xfrm>
        </p:spPr>
        <p:txBody>
          <a:bodyPr>
            <a:noAutofit/>
          </a:bodyPr>
          <a:lstStyle/>
          <a:p>
            <a:pPr marL="0" indent="0">
              <a:buNone/>
            </a:pPr>
            <a:r>
              <a:rPr lang="tr-TR" sz="2000" dirty="0"/>
              <a:t>Yapılan çalışmada kirazlar üst üste gelmeden ayrık olarak resimlenmiştir. Bu sayede sınıflandırma başarısı %100 olarak gerçekleşmiştir. Ancak kirazların üst üste gelmesi durumunda sınıflandırma başarısının düşeceği değerlendirilmektedir. </a:t>
            </a:r>
            <a:endParaRPr lang="tr-TR" sz="2000" dirty="0">
              <a:latin typeface="Segoe UI" panose="020B0502040204020203" pitchFamily="34" charset="0"/>
              <a:cs typeface="Segoe UI" panose="020B0502040204020203" pitchFamily="34" charset="0"/>
            </a:endParaRPr>
          </a:p>
        </p:txBody>
      </p:sp>
      <p:sp>
        <p:nvSpPr>
          <p:cNvPr id="7" name="Metin kutusu 6">
            <a:extLst>
              <a:ext uri="{FF2B5EF4-FFF2-40B4-BE49-F238E27FC236}">
                <a16:creationId xmlns:a16="http://schemas.microsoft.com/office/drawing/2014/main" id="{B201F2A6-BD98-4CF8-A92B-C6E404A6DFB8}"/>
              </a:ext>
            </a:extLst>
          </p:cNvPr>
          <p:cNvSpPr txBox="1"/>
          <p:nvPr/>
        </p:nvSpPr>
        <p:spPr>
          <a:xfrm>
            <a:off x="838200" y="1112423"/>
            <a:ext cx="11040035" cy="1323439"/>
          </a:xfrm>
          <a:prstGeom prst="rect">
            <a:avLst/>
          </a:prstGeom>
          <a:noFill/>
        </p:spPr>
        <p:txBody>
          <a:bodyPr wrap="square">
            <a:spAutoFit/>
          </a:bodyPr>
          <a:lstStyle/>
          <a:p>
            <a:r>
              <a:rPr lang="tr-TR" sz="2000" dirty="0"/>
              <a:t>Sınırları belirlenen kirazlar belirli işlemlerden geçirildikten sonra kirazlara ait alan bilgileri hesaplanmıştır. Hesaplanan alan verileri yukarıdaki Tablo 1’de belirlenen boyut standartlarına göre değerlendirilmiş ve değerlendirme sonucunda kirazlar boyutlarına göre sınıflandırılmıştır. Aşağıdaki Şekil 7’de kirazların boyutlarına göre sınıflandırılmış hali gösterilmiştir.</a:t>
            </a:r>
          </a:p>
        </p:txBody>
      </p:sp>
      <p:pic>
        <p:nvPicPr>
          <p:cNvPr id="8" name="Resim 7">
            <a:extLst>
              <a:ext uri="{FF2B5EF4-FFF2-40B4-BE49-F238E27FC236}">
                <a16:creationId xmlns:a16="http://schemas.microsoft.com/office/drawing/2014/main" id="{370C8E98-CC8E-47CE-80E2-B190689871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0301" y="2530788"/>
            <a:ext cx="4431397" cy="2764542"/>
          </a:xfrm>
          <a:prstGeom prst="rect">
            <a:avLst/>
          </a:prstGeom>
        </p:spPr>
      </p:pic>
      <p:cxnSp>
        <p:nvCxnSpPr>
          <p:cNvPr id="9" name="Düz Bağlayıcı 8">
            <a:extLst>
              <a:ext uri="{FF2B5EF4-FFF2-40B4-BE49-F238E27FC236}">
                <a16:creationId xmlns:a16="http://schemas.microsoft.com/office/drawing/2014/main" id="{CADE103F-3D72-4408-9C4F-52EFBAA39276}"/>
              </a:ext>
            </a:extLst>
          </p:cNvPr>
          <p:cNvCxnSpPr>
            <a:cxnSpLocks/>
          </p:cNvCxnSpPr>
          <p:nvPr/>
        </p:nvCxnSpPr>
        <p:spPr>
          <a:xfrm>
            <a:off x="838200" y="878542"/>
            <a:ext cx="10515600" cy="0"/>
          </a:xfrm>
          <a:prstGeom prst="line">
            <a:avLst/>
          </a:prstGeom>
          <a:ln w="571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33240442"/>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TotalTime>
  <Words>1238</Words>
  <Application>Microsoft Office PowerPoint</Application>
  <PresentationFormat>Geniş ekran</PresentationFormat>
  <Paragraphs>26</Paragraphs>
  <Slides>10</Slides>
  <Notes>0</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10</vt:i4>
      </vt:variant>
    </vt:vector>
  </HeadingPairs>
  <TitlesOfParts>
    <vt:vector size="16" baseType="lpstr">
      <vt:lpstr>Arial</vt:lpstr>
      <vt:lpstr>Calibri</vt:lpstr>
      <vt:lpstr>Calibri Light</vt:lpstr>
      <vt:lpstr>Segoe UI</vt:lpstr>
      <vt:lpstr>Segoe UI Light</vt:lpstr>
      <vt:lpstr>Office Teması</vt:lpstr>
      <vt:lpstr>GÖRÜNTÜ İŞLEME TEKNİKLERİ KULLANILARAK KİRAZ MEYVESİNİN SINIFLANDIRILMASI</vt:lpstr>
      <vt:lpstr>ÖZ</vt:lpstr>
      <vt:lpstr>GİRİŞ</vt:lpstr>
      <vt:lpstr>MATERYAL ve METOT</vt:lpstr>
      <vt:lpstr>Görüntü İşleme</vt:lpstr>
      <vt:lpstr>Uygulama</vt:lpstr>
      <vt:lpstr>Uygulama</vt:lpstr>
      <vt:lpstr>PowerPoint Sunusu</vt:lpstr>
      <vt:lpstr>Araştırma Sonuçları ve Tartışma </vt:lpstr>
      <vt:lpstr>Sonuç</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GÖRÜNTÜ İŞLEME TEKNİKLERİ KULLANILARAK NAPOLYON TİPİ KİRAZLARIN SINIFLANDIRILMASI</dc:title>
  <dc:creator>nihat akkaya</dc:creator>
  <cp:lastModifiedBy>nihat akkaya</cp:lastModifiedBy>
  <cp:revision>5</cp:revision>
  <dcterms:created xsi:type="dcterms:W3CDTF">2022-11-15T19:04:00Z</dcterms:created>
  <dcterms:modified xsi:type="dcterms:W3CDTF">2022-11-15T19:39:34Z</dcterms:modified>
</cp:coreProperties>
</file>